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24"/>
  </p:notesMasterIdLst>
  <p:sldIdLst>
    <p:sldId id="256" r:id="rId3"/>
    <p:sldId id="266" r:id="rId4"/>
    <p:sldId id="257" r:id="rId5"/>
    <p:sldId id="258" r:id="rId6"/>
    <p:sldId id="260" r:id="rId7"/>
    <p:sldId id="269" r:id="rId8"/>
    <p:sldId id="270" r:id="rId9"/>
    <p:sldId id="271" r:id="rId10"/>
    <p:sldId id="262" r:id="rId11"/>
    <p:sldId id="272" r:id="rId12"/>
    <p:sldId id="275" r:id="rId13"/>
    <p:sldId id="276" r:id="rId14"/>
    <p:sldId id="274" r:id="rId15"/>
    <p:sldId id="282" r:id="rId16"/>
    <p:sldId id="277" r:id="rId17"/>
    <p:sldId id="281" r:id="rId18"/>
    <p:sldId id="279" r:id="rId19"/>
    <p:sldId id="264" r:id="rId20"/>
    <p:sldId id="265" r:id="rId21"/>
    <p:sldId id="267" r:id="rId22"/>
    <p:sldId id="283" r:id="rId23"/>
  </p:sldIdLst>
  <p:sldSz cx="9144000" cy="5143500" type="screen16x9"/>
  <p:notesSz cx="6858000" cy="9144000"/>
  <p:embeddedFontLst>
    <p:embeddedFont>
      <p:font typeface="Average" panose="020B0604020202020204" charset="0"/>
      <p:regular r:id="rId25"/>
    </p:embeddedFont>
    <p:embeddedFont>
      <p:font typeface="Footlight MT Light" panose="0204060206030A020304" pitchFamily="18" charset="0"/>
      <p:regular r:id="rId26"/>
    </p:embeddedFont>
    <p:embeddedFont>
      <p:font typeface="Oswald" panose="00000500000000000000" pitchFamily="2"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B914"/>
    <a:srgbClr val="85CEF0"/>
    <a:srgbClr val="CACACA"/>
    <a:srgbClr val="5D943E"/>
    <a:srgbClr val="6AA947"/>
    <a:srgbClr val="50F000"/>
    <a:srgbClr val="37474F"/>
    <a:srgbClr val="386727"/>
    <a:srgbClr val="FFD966"/>
    <a:srgbClr val="FADE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DACA35-2854-416A-A806-DFB1EAB4732F}">
  <a:tblStyle styleId="{8CDACA35-2854-416A-A806-DFB1EAB473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5" autoAdjust="0"/>
    <p:restoredTop sz="90432" autoAdjust="0"/>
  </p:normalViewPr>
  <p:slideViewPr>
    <p:cSldViewPr snapToGrid="0">
      <p:cViewPr varScale="1">
        <p:scale>
          <a:sx n="93" d="100"/>
          <a:sy n="93" d="100"/>
        </p:scale>
        <p:origin x="750" y="84"/>
      </p:cViewPr>
      <p:guideLst>
        <p:guide orient="horz" pos="1620"/>
        <p:guide pos="2880"/>
      </p:guideLst>
    </p:cSldViewPr>
  </p:slideViewPr>
  <p:notesTextViewPr>
    <p:cViewPr>
      <p:scale>
        <a:sx n="1" d="1"/>
        <a:sy n="1" d="1"/>
      </p:scale>
      <p:origin x="0" y="0"/>
    </p:cViewPr>
  </p:notesTextViewPr>
  <p:notesViewPr>
    <p:cSldViewPr snapToGrid="0">
      <p:cViewPr varScale="1">
        <p:scale>
          <a:sx n="59" d="100"/>
          <a:sy n="59" d="100"/>
        </p:scale>
        <p:origin x="279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4315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84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solidFill>
                  <a:schemeClr val="tx1"/>
                </a:solidFill>
              </a:rPr>
              <a:t>We then moved to creating several models and training them with the preprocessed data.</a:t>
            </a:r>
          </a:p>
          <a:p>
            <a:endParaRPr lang="en-US" dirty="0"/>
          </a:p>
        </p:txBody>
      </p:sp>
    </p:spTree>
    <p:extLst>
      <p:ext uri="{BB962C8B-B14F-4D97-AF65-F5344CB8AC3E}">
        <p14:creationId xmlns:p14="http://schemas.microsoft.com/office/powerpoint/2010/main" val="1272373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6f980f9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c6f980f9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6f980f9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6f980f9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f980f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the factors affecting renewable sources</a:t>
            </a:r>
          </a:p>
        </p:txBody>
      </p:sp>
    </p:spTree>
    <p:extLst>
      <p:ext uri="{BB962C8B-B14F-4D97-AF65-F5344CB8AC3E}">
        <p14:creationId xmlns:p14="http://schemas.microsoft.com/office/powerpoint/2010/main" val="2722923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6f980f9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Read the 1</a:t>
            </a:r>
            <a:r>
              <a:rPr lang="en-US" baseline="30000" dirty="0"/>
              <a:t>st</a:t>
            </a:r>
            <a:r>
              <a:rPr lang="en-US" dirty="0"/>
              <a:t> ones, right and left.</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73838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65E76307-1A5A-07E3-2D63-9C8E2F539F3C}"/>
              </a:ext>
            </a:extLst>
          </p:cNvPr>
          <p:cNvPicPr>
            <a:picLocks noChangeAspect="1"/>
          </p:cNvPicPr>
          <p:nvPr userDrawn="1"/>
        </p:nvPicPr>
        <p:blipFill rotWithShape="1">
          <a:blip r:embed="rId2"/>
          <a:srcRect t="15410" b="20615"/>
          <a:stretch/>
        </p:blipFill>
        <p:spPr>
          <a:xfrm>
            <a:off x="3784154" y="-1"/>
            <a:ext cx="5359846" cy="5143501"/>
          </a:xfrm>
          <a:prstGeom prst="rect">
            <a:avLst/>
          </a:prstGeom>
        </p:spPr>
      </p:pic>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75256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5467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95565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16286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53904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31108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28764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48820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3646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59963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3847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Ref idx="1001">
        <a:schemeClr val="bg1"/>
      </p:bgRef>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lum/>
          </a:blip>
          <a:srcRect/>
          <a:stretch>
            <a:fillRect t="-4000" b="-4000"/>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9057894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microsoft.com/office/2007/relationships/hdphoto" Target="../media/hdphoto3.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76009" y="2065295"/>
            <a:ext cx="4567492" cy="10129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Spain Energy Deficit Insights</a:t>
            </a:r>
            <a:endParaRPr dirty="0"/>
          </a:p>
        </p:txBody>
      </p:sp>
      <p:sp>
        <p:nvSpPr>
          <p:cNvPr id="60" name="Google Shape;60;p13"/>
          <p:cNvSpPr txBox="1">
            <a:spLocks noGrp="1"/>
          </p:cNvSpPr>
          <p:nvPr>
            <p:ph type="subTitle" idx="1"/>
          </p:nvPr>
        </p:nvSpPr>
        <p:spPr>
          <a:xfrm>
            <a:off x="718432" y="3259937"/>
            <a:ext cx="4282646" cy="4350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rgbClr val="FEB914"/>
                </a:solidFill>
                <a:latin typeface="Arial" panose="020B0604020202020204" pitchFamily="34" charset="0"/>
                <a:cs typeface="Arial" panose="020B0604020202020204" pitchFamily="34" charset="0"/>
              </a:rPr>
              <a:t>Ni-Ke</a:t>
            </a:r>
            <a:endParaRPr sz="3200" dirty="0">
              <a:solidFill>
                <a:srgbClr val="FEB914"/>
              </a:solidFill>
              <a:latin typeface="Arial" panose="020B0604020202020204" pitchFamily="34" charset="0"/>
              <a:cs typeface="Arial" panose="020B0604020202020204" pitchFamily="34" charset="0"/>
            </a:endParaRPr>
          </a:p>
        </p:txBody>
      </p:sp>
      <p:pic>
        <p:nvPicPr>
          <p:cNvPr id="1026" name="Picture 2" descr="Nike Swoosh Logo Vinyl Sticker Decal-YelloGold-9 Inch: Buy Online in Kenya  at desertcart">
            <a:extLst>
              <a:ext uri="{FF2B5EF4-FFF2-40B4-BE49-F238E27FC236}">
                <a16:creationId xmlns:a16="http://schemas.microsoft.com/office/drawing/2014/main" id="{38F7D7E0-5FEF-2BE3-CDE2-4E7C3395FA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5556" l="2418" r="97582"/>
                    </a14:imgEffect>
                    <a14:imgEffect>
                      <a14:sharpenSoften amount="-25000"/>
                    </a14:imgEffect>
                    <a14:imgEffect>
                      <a14:saturation sat="93000"/>
                    </a14:imgEffect>
                    <a14:imgEffect>
                      <a14:brightnessContrast bright="21000" contrast="-51000"/>
                    </a14:imgEffect>
                  </a14:imgLayer>
                </a14:imgProps>
              </a:ext>
              <a:ext uri="{28A0092B-C50C-407E-A947-70E740481C1C}">
                <a14:useLocalDpi xmlns:a14="http://schemas.microsoft.com/office/drawing/2010/main" val="0"/>
              </a:ext>
            </a:extLst>
          </a:blip>
          <a:srcRect/>
          <a:stretch>
            <a:fillRect/>
          </a:stretch>
        </p:blipFill>
        <p:spPr bwMode="auto">
          <a:xfrm flipH="1">
            <a:off x="1014710" y="3311321"/>
            <a:ext cx="2858647" cy="1130893"/>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5;p20">
            <a:extLst>
              <a:ext uri="{FF2B5EF4-FFF2-40B4-BE49-F238E27FC236}">
                <a16:creationId xmlns:a16="http://schemas.microsoft.com/office/drawing/2014/main" id="{F721FD6C-A04E-4A4C-070F-4CDF4B597576}"/>
              </a:ext>
            </a:extLst>
          </p:cNvPr>
          <p:cNvSpPr txBox="1">
            <a:spLocks/>
          </p:cNvSpPr>
          <p:nvPr/>
        </p:nvSpPr>
        <p:spPr>
          <a:xfrm>
            <a:off x="572100" y="723275"/>
            <a:ext cx="39999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457200" lvl="1" indent="0">
              <a:buFont typeface="Average"/>
              <a:buNone/>
            </a:pPr>
            <a:r>
              <a:rPr lang="en-US" sz="1600" dirty="0">
                <a:solidFill>
                  <a:schemeClr val="tx1"/>
                </a:solidFill>
                <a:latin typeface="+mj-lt"/>
              </a:rPr>
              <a:t>T</a:t>
            </a:r>
            <a:r>
              <a:rPr lang="en" sz="1600" dirty="0">
                <a:solidFill>
                  <a:schemeClr val="tx1"/>
                </a:solidFill>
                <a:latin typeface="+mj-lt"/>
              </a:rPr>
              <a:t>raining data</a:t>
            </a:r>
          </a:p>
          <a:p>
            <a:pPr marL="1200150" lvl="2" indent="-285750">
              <a:lnSpc>
                <a:spcPct val="100000"/>
              </a:lnSpc>
            </a:pPr>
            <a:r>
              <a:rPr lang="en-US" sz="1300" dirty="0">
                <a:solidFill>
                  <a:schemeClr val="tx1"/>
                </a:solidFill>
                <a:latin typeface="+mj-lt"/>
              </a:rPr>
              <a:t>46 numerical features</a:t>
            </a:r>
          </a:p>
          <a:p>
            <a:pPr marL="1200150" lvl="2" indent="-285750">
              <a:lnSpc>
                <a:spcPct val="100000"/>
              </a:lnSpc>
            </a:pPr>
            <a:r>
              <a:rPr lang="en-US" sz="1300" dirty="0">
                <a:solidFill>
                  <a:schemeClr val="tx1"/>
                </a:solidFill>
                <a:latin typeface="+mj-lt"/>
              </a:rPr>
              <a:t>3 categorical features</a:t>
            </a:r>
          </a:p>
          <a:p>
            <a:pPr marL="1200150" lvl="2" indent="-285750">
              <a:lnSpc>
                <a:spcPct val="100000"/>
              </a:lnSpc>
            </a:pPr>
            <a:r>
              <a:rPr lang="en-US" sz="1300" dirty="0">
                <a:solidFill>
                  <a:schemeClr val="tx1"/>
                </a:solidFill>
                <a:latin typeface="+mj-lt"/>
              </a:rPr>
              <a:t>1 column with 2068 missing entries(23.6%)</a:t>
            </a:r>
          </a:p>
          <a:p>
            <a:pPr marL="1200150" lvl="2" indent="-285750">
              <a:lnSpc>
                <a:spcPct val="100000"/>
              </a:lnSpc>
            </a:pPr>
            <a:r>
              <a:rPr lang="en-US" sz="1300" dirty="0">
                <a:solidFill>
                  <a:schemeClr val="tx1"/>
                </a:solidFill>
                <a:latin typeface="+mj-lt"/>
              </a:rPr>
              <a:t>8763 entries in total</a:t>
            </a:r>
          </a:p>
          <a:p>
            <a:pPr marL="457200" lvl="1" indent="0">
              <a:buFont typeface="Average"/>
              <a:buNone/>
            </a:pPr>
            <a:r>
              <a:rPr lang="en-US" sz="1600" dirty="0">
                <a:solidFill>
                  <a:schemeClr val="tx1"/>
                </a:solidFill>
                <a:latin typeface="+mj-lt"/>
              </a:rPr>
              <a:t>Test Data</a:t>
            </a:r>
          </a:p>
          <a:p>
            <a:pPr marL="1200150" lvl="2" indent="-285750">
              <a:lnSpc>
                <a:spcPct val="100000"/>
              </a:lnSpc>
            </a:pPr>
            <a:r>
              <a:rPr lang="en-US" sz="1300" dirty="0">
                <a:solidFill>
                  <a:schemeClr val="tx1"/>
                </a:solidFill>
                <a:latin typeface="+mj-lt"/>
              </a:rPr>
              <a:t>1 column with 454 missing entries(23.6%)</a:t>
            </a:r>
          </a:p>
          <a:p>
            <a:pPr marL="1200150" lvl="2" indent="-285750">
              <a:lnSpc>
                <a:spcPct val="100000"/>
              </a:lnSpc>
            </a:pPr>
            <a:r>
              <a:rPr lang="en-US" sz="1300" dirty="0">
                <a:solidFill>
                  <a:schemeClr val="tx1"/>
                </a:solidFill>
                <a:latin typeface="+mj-lt"/>
              </a:rPr>
              <a:t>2920 entries in total</a:t>
            </a:r>
          </a:p>
          <a:p>
            <a:pPr marL="0" indent="0">
              <a:buFont typeface="Average"/>
              <a:buNone/>
            </a:pPr>
            <a:endParaRPr lang="en-US" sz="1600" dirty="0">
              <a:solidFill>
                <a:schemeClr val="tx1"/>
              </a:solidFill>
              <a:latin typeface="+mj-lt"/>
            </a:endParaRPr>
          </a:p>
        </p:txBody>
      </p:sp>
      <p:sp>
        <p:nvSpPr>
          <p:cNvPr id="8" name="Google Shape;116;p20">
            <a:extLst>
              <a:ext uri="{FF2B5EF4-FFF2-40B4-BE49-F238E27FC236}">
                <a16:creationId xmlns:a16="http://schemas.microsoft.com/office/drawing/2014/main" id="{19BB1B2B-5CD0-198A-E1CF-E353282D8194}"/>
              </a:ext>
            </a:extLst>
          </p:cNvPr>
          <p:cNvSpPr txBox="1">
            <a:spLocks/>
          </p:cNvSpPr>
          <p:nvPr/>
        </p:nvSpPr>
        <p:spPr>
          <a:xfrm>
            <a:off x="7911101" y="254200"/>
            <a:ext cx="774474" cy="2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nSpc>
                <a:spcPct val="100000"/>
              </a:lnSpc>
              <a:buFont typeface="Average"/>
              <a:buNone/>
            </a:pPr>
            <a:r>
              <a:rPr lang="en-US" sz="1400" b="1" dirty="0">
                <a:solidFill>
                  <a:schemeClr val="bg1">
                    <a:lumMod val="50000"/>
                  </a:schemeClr>
                </a:solidFill>
              </a:rPr>
              <a:t>Missing</a:t>
            </a:r>
          </a:p>
        </p:txBody>
      </p:sp>
      <p:sp>
        <p:nvSpPr>
          <p:cNvPr id="9" name="Google Shape;117;p20">
            <a:extLst>
              <a:ext uri="{FF2B5EF4-FFF2-40B4-BE49-F238E27FC236}">
                <a16:creationId xmlns:a16="http://schemas.microsoft.com/office/drawing/2014/main" id="{A26F3434-5873-F71B-D6C0-A0B12D36B165}"/>
              </a:ext>
            </a:extLst>
          </p:cNvPr>
          <p:cNvSpPr/>
          <p:nvPr/>
        </p:nvSpPr>
        <p:spPr>
          <a:xfrm>
            <a:off x="8685573" y="254209"/>
            <a:ext cx="219000" cy="2190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8;p20">
            <a:extLst>
              <a:ext uri="{FF2B5EF4-FFF2-40B4-BE49-F238E27FC236}">
                <a16:creationId xmlns:a16="http://schemas.microsoft.com/office/drawing/2014/main" id="{11CB0BE5-1E04-729C-7CEC-4A1A4CC9B097}"/>
              </a:ext>
            </a:extLst>
          </p:cNvPr>
          <p:cNvSpPr txBox="1">
            <a:spLocks/>
          </p:cNvSpPr>
          <p:nvPr/>
        </p:nvSpPr>
        <p:spPr>
          <a:xfrm>
            <a:off x="7848005" y="642361"/>
            <a:ext cx="900666" cy="1599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nSpc>
                <a:spcPct val="100000"/>
              </a:lnSpc>
              <a:buFont typeface="Average"/>
              <a:buNone/>
            </a:pPr>
            <a:r>
              <a:rPr lang="en-US" sz="1400" b="1" dirty="0">
                <a:solidFill>
                  <a:schemeClr val="bg1">
                    <a:lumMod val="50000"/>
                  </a:schemeClr>
                </a:solidFill>
              </a:rPr>
              <a:t>Available</a:t>
            </a:r>
          </a:p>
        </p:txBody>
      </p:sp>
      <p:sp>
        <p:nvSpPr>
          <p:cNvPr id="11" name="Google Shape;119;p20">
            <a:extLst>
              <a:ext uri="{FF2B5EF4-FFF2-40B4-BE49-F238E27FC236}">
                <a16:creationId xmlns:a16="http://schemas.microsoft.com/office/drawing/2014/main" id="{66FFD631-54A7-91CC-34F2-0E83CD41D3E1}"/>
              </a:ext>
            </a:extLst>
          </p:cNvPr>
          <p:cNvSpPr/>
          <p:nvPr/>
        </p:nvSpPr>
        <p:spPr>
          <a:xfrm>
            <a:off x="8685573" y="602134"/>
            <a:ext cx="219000" cy="219000"/>
          </a:xfrm>
          <a:prstGeom prst="rect">
            <a:avLst/>
          </a:prstGeom>
          <a:solidFill>
            <a:srgbClr val="85C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p20">
            <a:extLst>
              <a:ext uri="{FF2B5EF4-FFF2-40B4-BE49-F238E27FC236}">
                <a16:creationId xmlns:a16="http://schemas.microsoft.com/office/drawing/2014/main" id="{B36CFCCD-00BC-E4D7-3E44-6D58F223C9CC}"/>
              </a:ext>
            </a:extLst>
          </p:cNvPr>
          <p:cNvSpPr txBox="1">
            <a:spLocks/>
          </p:cNvSpPr>
          <p:nvPr/>
        </p:nvSpPr>
        <p:spPr>
          <a:xfrm>
            <a:off x="6336312" y="4686519"/>
            <a:ext cx="689700" cy="37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US" sz="1400" b="1" dirty="0">
                <a:solidFill>
                  <a:schemeClr val="accent6">
                    <a:lumMod val="10000"/>
                  </a:schemeClr>
                </a:solidFill>
              </a:rPr>
              <a:t>Test</a:t>
            </a:r>
            <a:r>
              <a:rPr lang="en-US" sz="1400" dirty="0">
                <a:solidFill>
                  <a:schemeClr val="accent6">
                    <a:lumMod val="10000"/>
                  </a:schemeClr>
                </a:solidFill>
              </a:rPr>
              <a:t> </a:t>
            </a:r>
            <a:r>
              <a:rPr lang="en-US" sz="1400" b="1" dirty="0">
                <a:solidFill>
                  <a:schemeClr val="accent6">
                    <a:lumMod val="10000"/>
                  </a:schemeClr>
                </a:solidFill>
              </a:rPr>
              <a:t>Data</a:t>
            </a:r>
          </a:p>
        </p:txBody>
      </p:sp>
      <p:sp>
        <p:nvSpPr>
          <p:cNvPr id="13" name="Google Shape;122;p20">
            <a:extLst>
              <a:ext uri="{FF2B5EF4-FFF2-40B4-BE49-F238E27FC236}">
                <a16:creationId xmlns:a16="http://schemas.microsoft.com/office/drawing/2014/main" id="{3FD01F87-6A10-85F4-6E4F-20CAFB8B5E74}"/>
              </a:ext>
            </a:extLst>
          </p:cNvPr>
          <p:cNvSpPr/>
          <p:nvPr/>
        </p:nvSpPr>
        <p:spPr>
          <a:xfrm>
            <a:off x="6336325" y="3011256"/>
            <a:ext cx="689700" cy="37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p20">
            <a:extLst>
              <a:ext uri="{FF2B5EF4-FFF2-40B4-BE49-F238E27FC236}">
                <a16:creationId xmlns:a16="http://schemas.microsoft.com/office/drawing/2014/main" id="{DC806EE2-7538-7C67-FC62-484F4F974FEE}"/>
              </a:ext>
            </a:extLst>
          </p:cNvPr>
          <p:cNvSpPr txBox="1">
            <a:spLocks/>
          </p:cNvSpPr>
          <p:nvPr/>
        </p:nvSpPr>
        <p:spPr>
          <a:xfrm>
            <a:off x="6336637" y="3034375"/>
            <a:ext cx="689400" cy="314400"/>
          </a:xfrm>
          <a:prstGeom prst="rect">
            <a:avLst/>
          </a:prstGeom>
          <a:solidFill>
            <a:srgbClr val="FFD9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 sz="1400" b="1" dirty="0">
                <a:solidFill>
                  <a:schemeClr val="bg1">
                    <a:lumMod val="50000"/>
                  </a:schemeClr>
                </a:solidFill>
              </a:rPr>
              <a:t>454</a:t>
            </a:r>
            <a:endParaRPr lang="en" sz="1400" dirty="0">
              <a:solidFill>
                <a:schemeClr val="bg1">
                  <a:lumMod val="50000"/>
                </a:schemeClr>
              </a:solidFill>
            </a:endParaRPr>
          </a:p>
        </p:txBody>
      </p:sp>
      <p:sp>
        <p:nvSpPr>
          <p:cNvPr id="15" name="Google Shape;124;p20">
            <a:extLst>
              <a:ext uri="{FF2B5EF4-FFF2-40B4-BE49-F238E27FC236}">
                <a16:creationId xmlns:a16="http://schemas.microsoft.com/office/drawing/2014/main" id="{5A24E43F-30A8-554E-758C-991EFE18D3BB}"/>
              </a:ext>
            </a:extLst>
          </p:cNvPr>
          <p:cNvSpPr/>
          <p:nvPr/>
        </p:nvSpPr>
        <p:spPr>
          <a:xfrm>
            <a:off x="6336337" y="3383000"/>
            <a:ext cx="689700" cy="1112700"/>
          </a:xfrm>
          <a:prstGeom prst="rect">
            <a:avLst/>
          </a:prstGeom>
          <a:solidFill>
            <a:srgbClr val="85C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p20">
            <a:extLst>
              <a:ext uri="{FF2B5EF4-FFF2-40B4-BE49-F238E27FC236}">
                <a16:creationId xmlns:a16="http://schemas.microsoft.com/office/drawing/2014/main" id="{40FBA7CC-71D0-E029-9435-83E99E862E80}"/>
              </a:ext>
            </a:extLst>
          </p:cNvPr>
          <p:cNvSpPr txBox="1">
            <a:spLocks/>
          </p:cNvSpPr>
          <p:nvPr/>
        </p:nvSpPr>
        <p:spPr>
          <a:xfrm>
            <a:off x="6336612" y="3765038"/>
            <a:ext cx="689400" cy="3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 sz="1400" b="1">
                <a:solidFill>
                  <a:schemeClr val="lt1"/>
                </a:solidFill>
              </a:rPr>
              <a:t>2920</a:t>
            </a:r>
            <a:endParaRPr lang="en" sz="1400" dirty="0">
              <a:solidFill>
                <a:schemeClr val="lt1"/>
              </a:solidFill>
            </a:endParaRPr>
          </a:p>
        </p:txBody>
      </p:sp>
      <p:sp>
        <p:nvSpPr>
          <p:cNvPr id="18" name="Google Shape;134;p20">
            <a:extLst>
              <a:ext uri="{FF2B5EF4-FFF2-40B4-BE49-F238E27FC236}">
                <a16:creationId xmlns:a16="http://schemas.microsoft.com/office/drawing/2014/main" id="{0001CEBE-0460-AF46-EA0F-2CA71F85FA7E}"/>
              </a:ext>
            </a:extLst>
          </p:cNvPr>
          <p:cNvSpPr/>
          <p:nvPr/>
        </p:nvSpPr>
        <p:spPr>
          <a:xfrm>
            <a:off x="7380700" y="1641307"/>
            <a:ext cx="689400" cy="30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5;p20">
            <a:extLst>
              <a:ext uri="{FF2B5EF4-FFF2-40B4-BE49-F238E27FC236}">
                <a16:creationId xmlns:a16="http://schemas.microsoft.com/office/drawing/2014/main" id="{977824CA-2413-3C5C-80A1-8186353E0C47}"/>
              </a:ext>
            </a:extLst>
          </p:cNvPr>
          <p:cNvSpPr txBox="1">
            <a:spLocks/>
          </p:cNvSpPr>
          <p:nvPr/>
        </p:nvSpPr>
        <p:spPr>
          <a:xfrm>
            <a:off x="7374938" y="1641288"/>
            <a:ext cx="689400" cy="314400"/>
          </a:xfrm>
          <a:prstGeom prst="rect">
            <a:avLst/>
          </a:prstGeom>
          <a:solidFill>
            <a:srgbClr val="FFD9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 sz="1400" b="1" dirty="0">
                <a:solidFill>
                  <a:schemeClr val="lt1"/>
                </a:solidFill>
              </a:rPr>
              <a:t>2068</a:t>
            </a:r>
            <a:endParaRPr lang="en" sz="1400" dirty="0">
              <a:solidFill>
                <a:schemeClr val="lt1"/>
              </a:solidFill>
            </a:endParaRPr>
          </a:p>
        </p:txBody>
      </p:sp>
      <p:sp>
        <p:nvSpPr>
          <p:cNvPr id="20" name="Google Shape;136;p20">
            <a:extLst>
              <a:ext uri="{FF2B5EF4-FFF2-40B4-BE49-F238E27FC236}">
                <a16:creationId xmlns:a16="http://schemas.microsoft.com/office/drawing/2014/main" id="{656B8B9B-5910-331D-698F-B438A4F1A25C}"/>
              </a:ext>
            </a:extLst>
          </p:cNvPr>
          <p:cNvSpPr/>
          <p:nvPr/>
        </p:nvSpPr>
        <p:spPr>
          <a:xfrm>
            <a:off x="7380700" y="1947601"/>
            <a:ext cx="689400" cy="2597700"/>
          </a:xfrm>
          <a:prstGeom prst="rect">
            <a:avLst/>
          </a:prstGeom>
          <a:solidFill>
            <a:srgbClr val="85C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p20">
            <a:extLst>
              <a:ext uri="{FF2B5EF4-FFF2-40B4-BE49-F238E27FC236}">
                <a16:creationId xmlns:a16="http://schemas.microsoft.com/office/drawing/2014/main" id="{E4FD02E9-7661-6F3A-DBED-155AE3A99F9C}"/>
              </a:ext>
            </a:extLst>
          </p:cNvPr>
          <p:cNvSpPr txBox="1">
            <a:spLocks/>
          </p:cNvSpPr>
          <p:nvPr/>
        </p:nvSpPr>
        <p:spPr>
          <a:xfrm>
            <a:off x="7374913" y="2935800"/>
            <a:ext cx="689400" cy="3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 sz="1400" b="1" dirty="0">
                <a:solidFill>
                  <a:schemeClr val="lt1"/>
                </a:solidFill>
              </a:rPr>
              <a:t>8763</a:t>
            </a:r>
            <a:endParaRPr lang="en" sz="1400" dirty="0">
              <a:solidFill>
                <a:schemeClr val="lt1"/>
              </a:solidFill>
            </a:endParaRPr>
          </a:p>
        </p:txBody>
      </p:sp>
      <p:sp>
        <p:nvSpPr>
          <p:cNvPr id="23" name="Google Shape;114;p20">
            <a:extLst>
              <a:ext uri="{FF2B5EF4-FFF2-40B4-BE49-F238E27FC236}">
                <a16:creationId xmlns:a16="http://schemas.microsoft.com/office/drawing/2014/main" id="{098DA06B-CE7A-50F9-CE7C-9EFA9C3B5A5A}"/>
              </a:ext>
            </a:extLst>
          </p:cNvPr>
          <p:cNvSpPr txBox="1">
            <a:spLocks/>
          </p:cNvSpPr>
          <p:nvPr/>
        </p:nvSpPr>
        <p:spPr>
          <a:xfrm>
            <a:off x="534843" y="271553"/>
            <a:ext cx="700638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US" sz="3600" dirty="0">
                <a:solidFill>
                  <a:schemeClr val="tx1"/>
                </a:solidFill>
              </a:rPr>
              <a:t>Data Content</a:t>
            </a:r>
          </a:p>
        </p:txBody>
      </p:sp>
      <p:sp>
        <p:nvSpPr>
          <p:cNvPr id="24" name="Google Shape;120;p20">
            <a:extLst>
              <a:ext uri="{FF2B5EF4-FFF2-40B4-BE49-F238E27FC236}">
                <a16:creationId xmlns:a16="http://schemas.microsoft.com/office/drawing/2014/main" id="{DDC25D76-EE5A-B235-25CA-D0ED4309A737}"/>
              </a:ext>
            </a:extLst>
          </p:cNvPr>
          <p:cNvSpPr txBox="1">
            <a:spLocks/>
          </p:cNvSpPr>
          <p:nvPr/>
        </p:nvSpPr>
        <p:spPr>
          <a:xfrm>
            <a:off x="7374613" y="4666045"/>
            <a:ext cx="689700" cy="37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00000"/>
              </a:lnSpc>
              <a:buFont typeface="Average"/>
              <a:buNone/>
            </a:pPr>
            <a:r>
              <a:rPr lang="en-US" sz="1400" b="1" dirty="0">
                <a:solidFill>
                  <a:schemeClr val="accent6">
                    <a:lumMod val="10000"/>
                  </a:schemeClr>
                </a:solidFill>
              </a:rPr>
              <a:t>Train</a:t>
            </a:r>
            <a:r>
              <a:rPr lang="en-US" sz="1400" dirty="0">
                <a:solidFill>
                  <a:schemeClr val="accent6">
                    <a:lumMod val="10000"/>
                  </a:schemeClr>
                </a:solidFill>
              </a:rPr>
              <a:t> </a:t>
            </a:r>
            <a:r>
              <a:rPr lang="en-US" sz="1400" b="1" dirty="0">
                <a:solidFill>
                  <a:schemeClr val="accent6">
                    <a:lumMod val="10000"/>
                  </a:schemeClr>
                </a:solidFill>
              </a:rPr>
              <a:t>Data</a:t>
            </a:r>
          </a:p>
        </p:txBody>
      </p:sp>
    </p:spTree>
    <p:extLst>
      <p:ext uri="{BB962C8B-B14F-4D97-AF65-F5344CB8AC3E}">
        <p14:creationId xmlns:p14="http://schemas.microsoft.com/office/powerpoint/2010/main" val="2490854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A3088-5572-EFE9-896A-468119D75B9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200FC26-7B45-730E-9382-E4AB179EF360}"/>
              </a:ext>
            </a:extLst>
          </p:cNvPr>
          <p:cNvPicPr>
            <a:picLocks noChangeAspect="1"/>
          </p:cNvPicPr>
          <p:nvPr/>
        </p:nvPicPr>
        <p:blipFill>
          <a:blip r:embed="rId2"/>
          <a:stretch>
            <a:fillRect/>
          </a:stretch>
        </p:blipFill>
        <p:spPr>
          <a:xfrm>
            <a:off x="-243295" y="0"/>
            <a:ext cx="9630590" cy="5143500"/>
          </a:xfrm>
          <a:prstGeom prst="rect">
            <a:avLst/>
          </a:prstGeom>
        </p:spPr>
      </p:pic>
    </p:spTree>
    <p:extLst>
      <p:ext uri="{BB962C8B-B14F-4D97-AF65-F5344CB8AC3E}">
        <p14:creationId xmlns:p14="http://schemas.microsoft.com/office/powerpoint/2010/main" val="181297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7CA2-566D-9646-B083-92BD01495075}"/>
              </a:ext>
            </a:extLst>
          </p:cNvPr>
          <p:cNvSpPr>
            <a:spLocks noGrp="1"/>
          </p:cNvSpPr>
          <p:nvPr>
            <p:ph type="title"/>
          </p:nvPr>
        </p:nvSpPr>
        <p:spPr/>
        <p:txBody>
          <a:bodyPr/>
          <a:lstStyle/>
          <a:p>
            <a:r>
              <a:rPr lang="en-US" dirty="0"/>
              <a:t>Data Patterns</a:t>
            </a:r>
          </a:p>
        </p:txBody>
      </p:sp>
      <p:sp>
        <p:nvSpPr>
          <p:cNvPr id="3" name="TextBox 2">
            <a:extLst>
              <a:ext uri="{FF2B5EF4-FFF2-40B4-BE49-F238E27FC236}">
                <a16:creationId xmlns:a16="http://schemas.microsoft.com/office/drawing/2014/main" id="{9E1D4981-835F-05A9-885F-F1CDD547C769}"/>
              </a:ext>
            </a:extLst>
          </p:cNvPr>
          <p:cNvSpPr txBox="1"/>
          <p:nvPr/>
        </p:nvSpPr>
        <p:spPr>
          <a:xfrm>
            <a:off x="452063" y="1171254"/>
            <a:ext cx="7962472" cy="3970318"/>
          </a:xfrm>
          <a:prstGeom prst="rect">
            <a:avLst/>
          </a:prstGeom>
          <a:noFill/>
        </p:spPr>
        <p:txBody>
          <a:bodyPr wrap="square" rtlCol="0">
            <a:spAutoFit/>
          </a:bodyPr>
          <a:lstStyle/>
          <a:p>
            <a:r>
              <a:rPr lang="en-US" sz="1800" dirty="0">
                <a:solidFill>
                  <a:schemeClr val="tx1"/>
                </a:solidFill>
                <a:latin typeface="+mj-lt"/>
              </a:rPr>
              <a:t>Target Variable</a:t>
            </a:r>
          </a:p>
          <a:p>
            <a:endParaRPr lang="en-US" sz="1800" dirty="0">
              <a:solidFill>
                <a:schemeClr val="tx1"/>
              </a:solidFill>
              <a:latin typeface="+mj-lt"/>
            </a:endParaRPr>
          </a:p>
          <a:p>
            <a:pPr marL="285750" indent="-285750">
              <a:buFont typeface="Arial" panose="020B0604020202020204" pitchFamily="34" charset="0"/>
              <a:buChar char="•"/>
            </a:pPr>
            <a:r>
              <a:rPr lang="en-US" sz="1800" dirty="0">
                <a:solidFill>
                  <a:schemeClr val="tx1"/>
                </a:solidFill>
                <a:latin typeface="+mj-lt"/>
              </a:rPr>
              <a:t>The target variable was found to have a normal distribution with a skewness of -0.38.</a:t>
            </a:r>
          </a:p>
          <a:p>
            <a:pPr marL="285750" indent="-285750">
              <a:buFont typeface="Arial" panose="020B0604020202020204" pitchFamily="34" charset="0"/>
              <a:buChar char="•"/>
            </a:pPr>
            <a:endParaRPr lang="en-US" sz="1800" dirty="0">
              <a:solidFill>
                <a:schemeClr val="tx1"/>
              </a:solidFill>
              <a:latin typeface="+mj-lt"/>
            </a:endParaRPr>
          </a:p>
          <a:p>
            <a:pPr marL="285750" indent="-285750">
              <a:buFont typeface="Arial" panose="020B0604020202020204" pitchFamily="34" charset="0"/>
              <a:buChar char="•"/>
            </a:pPr>
            <a:r>
              <a:rPr lang="en-US" sz="1800" dirty="0">
                <a:solidFill>
                  <a:schemeClr val="tx1"/>
                </a:solidFill>
                <a:latin typeface="+mj-lt"/>
              </a:rPr>
              <a:t>There outliers in this variable were few and acceptable for a model build up. The lowest datapoint being -6618 and the highest  being 31904(which seems to be a bit outrageous).</a:t>
            </a:r>
          </a:p>
          <a:p>
            <a:pPr marL="285750" indent="-285750">
              <a:buFont typeface="Arial" panose="020B0604020202020204" pitchFamily="34" charset="0"/>
              <a:buChar char="•"/>
            </a:pPr>
            <a:endParaRPr lang="en-US" sz="1800" dirty="0">
              <a:solidFill>
                <a:schemeClr val="tx1"/>
              </a:solidFill>
              <a:latin typeface="+mj-lt"/>
            </a:endParaRPr>
          </a:p>
          <a:p>
            <a:pPr marL="285750" indent="-285750">
              <a:buFont typeface="Arial" panose="020B0604020202020204" pitchFamily="34" charset="0"/>
              <a:buChar char="•"/>
            </a:pPr>
            <a:r>
              <a:rPr lang="en-US" sz="1800" dirty="0">
                <a:solidFill>
                  <a:schemeClr val="tx1"/>
                </a:solidFill>
                <a:latin typeface="+mj-lt"/>
              </a:rPr>
              <a:t>The features with the strongest correlation with the target variable both positive and negative are Valencia_temp_min and Sevilla_humidity respectively. (0.2 &amp; -0.17 respectively)</a:t>
            </a:r>
          </a:p>
          <a:p>
            <a:pPr marL="285750" indent="-285750">
              <a:buFont typeface="Arial" panose="020B0604020202020204" pitchFamily="34" charset="0"/>
              <a:buChar char="•"/>
            </a:pPr>
            <a:endParaRPr lang="en-US" sz="1800" dirty="0">
              <a:solidFill>
                <a:schemeClr val="tx1"/>
              </a:solidFill>
              <a:latin typeface="+mj-lt"/>
            </a:endParaRPr>
          </a:p>
          <a:p>
            <a:pPr marL="285750" indent="-285750">
              <a:buFont typeface="Arial" panose="020B0604020202020204" pitchFamily="34" charset="0"/>
              <a:buChar char="•"/>
            </a:pPr>
            <a:endParaRPr lang="en-US" sz="1800" dirty="0">
              <a:solidFill>
                <a:schemeClr val="tx1"/>
              </a:solidFill>
              <a:latin typeface="+mj-lt"/>
            </a:endParaRPr>
          </a:p>
        </p:txBody>
      </p:sp>
    </p:spTree>
    <p:extLst>
      <p:ext uri="{BB962C8B-B14F-4D97-AF65-F5344CB8AC3E}">
        <p14:creationId xmlns:p14="http://schemas.microsoft.com/office/powerpoint/2010/main" val="179047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5B70CC9-8243-CBC2-3450-C8C73DCFB14E}"/>
              </a:ext>
            </a:extLst>
          </p:cNvPr>
          <p:cNvSpPr txBox="1"/>
          <p:nvPr/>
        </p:nvSpPr>
        <p:spPr>
          <a:xfrm>
            <a:off x="714053" y="293038"/>
            <a:ext cx="3886884" cy="646331"/>
          </a:xfrm>
          <a:prstGeom prst="rect">
            <a:avLst/>
          </a:prstGeom>
          <a:noFill/>
        </p:spPr>
        <p:txBody>
          <a:bodyPr wrap="square">
            <a:spAutoFit/>
          </a:bodyPr>
          <a:lstStyle/>
          <a:p>
            <a:r>
              <a:rPr lang="en-US" sz="3600" dirty="0">
                <a:solidFill>
                  <a:schemeClr val="tx1"/>
                </a:solidFill>
              </a:rPr>
              <a:t>Data Visuals</a:t>
            </a:r>
          </a:p>
        </p:txBody>
      </p:sp>
      <p:sp>
        <p:nvSpPr>
          <p:cNvPr id="9" name="Google Shape;115;p20">
            <a:extLst>
              <a:ext uri="{FF2B5EF4-FFF2-40B4-BE49-F238E27FC236}">
                <a16:creationId xmlns:a16="http://schemas.microsoft.com/office/drawing/2014/main" id="{63278793-557A-8977-D1F8-B889A1DE7331}"/>
              </a:ext>
            </a:extLst>
          </p:cNvPr>
          <p:cNvSpPr txBox="1">
            <a:spLocks/>
          </p:cNvSpPr>
          <p:nvPr/>
        </p:nvSpPr>
        <p:spPr>
          <a:xfrm>
            <a:off x="292129" y="744160"/>
            <a:ext cx="3886884" cy="646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457200" lvl="1" indent="0" algn="ctr">
              <a:buFont typeface="Average"/>
              <a:buNone/>
            </a:pPr>
            <a:r>
              <a:rPr lang="en-US" sz="1600" u="sng" dirty="0">
                <a:solidFill>
                  <a:schemeClr val="tx1"/>
                </a:solidFill>
                <a:latin typeface="+mj-lt"/>
              </a:rPr>
              <a:t>Relationships with Shortfall.</a:t>
            </a:r>
            <a:endParaRPr lang="en" sz="1600" u="sng" dirty="0">
              <a:solidFill>
                <a:schemeClr val="tx1"/>
              </a:solidFill>
              <a:latin typeface="+mj-lt"/>
            </a:endParaRPr>
          </a:p>
          <a:p>
            <a:pPr marL="0" indent="0" algn="ctr">
              <a:buFont typeface="Average"/>
              <a:buNone/>
            </a:pPr>
            <a:endParaRPr lang="en-US" sz="1600" u="sng" dirty="0">
              <a:solidFill>
                <a:schemeClr val="tx1"/>
              </a:solidFill>
              <a:latin typeface="+mj-lt"/>
            </a:endParaRPr>
          </a:p>
        </p:txBody>
      </p:sp>
      <p:sp>
        <p:nvSpPr>
          <p:cNvPr id="4" name="TextBox 3">
            <a:extLst>
              <a:ext uri="{FF2B5EF4-FFF2-40B4-BE49-F238E27FC236}">
                <a16:creationId xmlns:a16="http://schemas.microsoft.com/office/drawing/2014/main" id="{E58A993A-D256-A4D7-72DE-32C02EDF2E00}"/>
              </a:ext>
            </a:extLst>
          </p:cNvPr>
          <p:cNvSpPr txBox="1"/>
          <p:nvPr/>
        </p:nvSpPr>
        <p:spPr>
          <a:xfrm>
            <a:off x="5114645" y="288125"/>
            <a:ext cx="3886884" cy="646331"/>
          </a:xfrm>
          <a:prstGeom prst="rect">
            <a:avLst/>
          </a:prstGeom>
          <a:noFill/>
        </p:spPr>
        <p:txBody>
          <a:bodyPr wrap="square">
            <a:spAutoFit/>
          </a:bodyPr>
          <a:lstStyle/>
          <a:p>
            <a:r>
              <a:rPr lang="en-US" sz="3600" dirty="0">
                <a:solidFill>
                  <a:schemeClr val="bg1">
                    <a:lumMod val="75000"/>
                  </a:schemeClr>
                </a:solidFill>
              </a:rPr>
              <a:t>Data Visuals</a:t>
            </a:r>
          </a:p>
        </p:txBody>
      </p:sp>
      <p:sp>
        <p:nvSpPr>
          <p:cNvPr id="5" name="Google Shape;115;p20">
            <a:extLst>
              <a:ext uri="{FF2B5EF4-FFF2-40B4-BE49-F238E27FC236}">
                <a16:creationId xmlns:a16="http://schemas.microsoft.com/office/drawing/2014/main" id="{221A38F2-BF50-AEAF-E4AD-D24469AE87A4}"/>
              </a:ext>
            </a:extLst>
          </p:cNvPr>
          <p:cNvSpPr txBox="1">
            <a:spLocks/>
          </p:cNvSpPr>
          <p:nvPr/>
        </p:nvSpPr>
        <p:spPr>
          <a:xfrm>
            <a:off x="4692721" y="739246"/>
            <a:ext cx="3886884" cy="646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457200" lvl="1" indent="0" algn="ctr">
              <a:buFont typeface="Average"/>
              <a:buNone/>
            </a:pPr>
            <a:r>
              <a:rPr lang="en-US" sz="1600" u="sng" dirty="0">
                <a:solidFill>
                  <a:schemeClr val="bg1">
                    <a:lumMod val="75000"/>
                  </a:schemeClr>
                </a:solidFill>
                <a:latin typeface="+mj-lt"/>
              </a:rPr>
              <a:t>Relationships with Shortfall.</a:t>
            </a:r>
            <a:endParaRPr lang="en" sz="1600" u="sng" dirty="0">
              <a:solidFill>
                <a:schemeClr val="bg1">
                  <a:lumMod val="75000"/>
                </a:schemeClr>
              </a:solidFill>
              <a:latin typeface="+mj-lt"/>
            </a:endParaRPr>
          </a:p>
          <a:p>
            <a:pPr marL="0" indent="0" algn="ctr">
              <a:buFont typeface="Average"/>
              <a:buNone/>
            </a:pPr>
            <a:endParaRPr lang="en-US" sz="1600" u="sng" dirty="0">
              <a:solidFill>
                <a:schemeClr val="bg1">
                  <a:lumMod val="75000"/>
                </a:schemeClr>
              </a:solidFill>
              <a:latin typeface="+mj-lt"/>
            </a:endParaRPr>
          </a:p>
        </p:txBody>
      </p:sp>
      <p:sp>
        <p:nvSpPr>
          <p:cNvPr id="2" name="TextBox 1">
            <a:extLst>
              <a:ext uri="{FF2B5EF4-FFF2-40B4-BE49-F238E27FC236}">
                <a16:creationId xmlns:a16="http://schemas.microsoft.com/office/drawing/2014/main" id="{3ED3E288-6AF1-4A73-3E61-332E956ED02A}"/>
              </a:ext>
            </a:extLst>
          </p:cNvPr>
          <p:cNvSpPr txBox="1"/>
          <p:nvPr/>
        </p:nvSpPr>
        <p:spPr>
          <a:xfrm>
            <a:off x="554804" y="1385578"/>
            <a:ext cx="3061699" cy="307777"/>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tx1"/>
                </a:solidFill>
              </a:rPr>
              <a:t>Cloud Coverage</a:t>
            </a:r>
          </a:p>
        </p:txBody>
      </p:sp>
      <p:pic>
        <p:nvPicPr>
          <p:cNvPr id="6" name="Picture 5">
            <a:extLst>
              <a:ext uri="{FF2B5EF4-FFF2-40B4-BE49-F238E27FC236}">
                <a16:creationId xmlns:a16="http://schemas.microsoft.com/office/drawing/2014/main" id="{2D77F6FA-6E5A-552D-BBF9-3FB2E0D6ABE5}"/>
              </a:ext>
            </a:extLst>
          </p:cNvPr>
          <p:cNvPicPr>
            <a:picLocks noChangeAspect="1"/>
          </p:cNvPicPr>
          <p:nvPr/>
        </p:nvPicPr>
        <p:blipFill>
          <a:blip r:embed="rId3"/>
          <a:stretch>
            <a:fillRect/>
          </a:stretch>
        </p:blipFill>
        <p:spPr>
          <a:xfrm>
            <a:off x="-1" y="0"/>
            <a:ext cx="9238783" cy="5143500"/>
          </a:xfrm>
          <a:prstGeom prst="rect">
            <a:avLst/>
          </a:prstGeom>
        </p:spPr>
      </p:pic>
    </p:spTree>
    <p:extLst>
      <p:ext uri="{BB962C8B-B14F-4D97-AF65-F5344CB8AC3E}">
        <p14:creationId xmlns:p14="http://schemas.microsoft.com/office/powerpoint/2010/main" val="33355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5B70CC9-8243-CBC2-3450-C8C73DCFB14E}"/>
              </a:ext>
            </a:extLst>
          </p:cNvPr>
          <p:cNvSpPr txBox="1"/>
          <p:nvPr/>
        </p:nvSpPr>
        <p:spPr>
          <a:xfrm>
            <a:off x="714053" y="293038"/>
            <a:ext cx="3886884" cy="646331"/>
          </a:xfrm>
          <a:prstGeom prst="rect">
            <a:avLst/>
          </a:prstGeom>
          <a:noFill/>
        </p:spPr>
        <p:txBody>
          <a:bodyPr wrap="square">
            <a:spAutoFit/>
          </a:bodyPr>
          <a:lstStyle/>
          <a:p>
            <a:r>
              <a:rPr lang="en-US" sz="3600" dirty="0">
                <a:solidFill>
                  <a:schemeClr val="tx1"/>
                </a:solidFill>
              </a:rPr>
              <a:t>Data Visuals</a:t>
            </a:r>
          </a:p>
        </p:txBody>
      </p:sp>
      <p:sp>
        <p:nvSpPr>
          <p:cNvPr id="9" name="Google Shape;115;p20">
            <a:extLst>
              <a:ext uri="{FF2B5EF4-FFF2-40B4-BE49-F238E27FC236}">
                <a16:creationId xmlns:a16="http://schemas.microsoft.com/office/drawing/2014/main" id="{63278793-557A-8977-D1F8-B889A1DE7331}"/>
              </a:ext>
            </a:extLst>
          </p:cNvPr>
          <p:cNvSpPr txBox="1">
            <a:spLocks/>
          </p:cNvSpPr>
          <p:nvPr/>
        </p:nvSpPr>
        <p:spPr>
          <a:xfrm>
            <a:off x="292129" y="744160"/>
            <a:ext cx="3886884" cy="646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457200" lvl="1" indent="0" algn="ctr">
              <a:buFont typeface="Average"/>
              <a:buNone/>
            </a:pPr>
            <a:r>
              <a:rPr lang="en-US" sz="1600" u="sng" dirty="0">
                <a:solidFill>
                  <a:schemeClr val="tx1"/>
                </a:solidFill>
                <a:latin typeface="+mj-lt"/>
              </a:rPr>
              <a:t>Relationships with Shortfall.</a:t>
            </a:r>
            <a:endParaRPr lang="en" sz="1600" u="sng" dirty="0">
              <a:solidFill>
                <a:schemeClr val="tx1"/>
              </a:solidFill>
              <a:latin typeface="+mj-lt"/>
            </a:endParaRPr>
          </a:p>
          <a:p>
            <a:pPr marL="0" indent="0" algn="ctr">
              <a:buFont typeface="Average"/>
              <a:buNone/>
            </a:pPr>
            <a:endParaRPr lang="en-US" sz="1600" u="sng" dirty="0">
              <a:solidFill>
                <a:schemeClr val="tx1"/>
              </a:solidFill>
              <a:latin typeface="+mj-lt"/>
            </a:endParaRPr>
          </a:p>
        </p:txBody>
      </p:sp>
      <p:sp>
        <p:nvSpPr>
          <p:cNvPr id="4" name="TextBox 3">
            <a:extLst>
              <a:ext uri="{FF2B5EF4-FFF2-40B4-BE49-F238E27FC236}">
                <a16:creationId xmlns:a16="http://schemas.microsoft.com/office/drawing/2014/main" id="{E58A993A-D256-A4D7-72DE-32C02EDF2E00}"/>
              </a:ext>
            </a:extLst>
          </p:cNvPr>
          <p:cNvSpPr txBox="1"/>
          <p:nvPr/>
        </p:nvSpPr>
        <p:spPr>
          <a:xfrm>
            <a:off x="5114645" y="288125"/>
            <a:ext cx="3886884" cy="646331"/>
          </a:xfrm>
          <a:prstGeom prst="rect">
            <a:avLst/>
          </a:prstGeom>
          <a:noFill/>
        </p:spPr>
        <p:txBody>
          <a:bodyPr wrap="square">
            <a:spAutoFit/>
          </a:bodyPr>
          <a:lstStyle/>
          <a:p>
            <a:r>
              <a:rPr lang="en-US" sz="3600" dirty="0">
                <a:solidFill>
                  <a:schemeClr val="bg1">
                    <a:lumMod val="75000"/>
                  </a:schemeClr>
                </a:solidFill>
              </a:rPr>
              <a:t>Data Visuals</a:t>
            </a:r>
          </a:p>
        </p:txBody>
      </p:sp>
      <p:sp>
        <p:nvSpPr>
          <p:cNvPr id="5" name="Google Shape;115;p20">
            <a:extLst>
              <a:ext uri="{FF2B5EF4-FFF2-40B4-BE49-F238E27FC236}">
                <a16:creationId xmlns:a16="http://schemas.microsoft.com/office/drawing/2014/main" id="{221A38F2-BF50-AEAF-E4AD-D24469AE87A4}"/>
              </a:ext>
            </a:extLst>
          </p:cNvPr>
          <p:cNvSpPr txBox="1">
            <a:spLocks/>
          </p:cNvSpPr>
          <p:nvPr/>
        </p:nvSpPr>
        <p:spPr>
          <a:xfrm>
            <a:off x="4692721" y="739246"/>
            <a:ext cx="3886884" cy="646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457200" lvl="1" indent="0" algn="ctr">
              <a:buFont typeface="Average"/>
              <a:buNone/>
            </a:pPr>
            <a:r>
              <a:rPr lang="en-US" sz="1600" u="sng" dirty="0">
                <a:solidFill>
                  <a:schemeClr val="bg1">
                    <a:lumMod val="75000"/>
                  </a:schemeClr>
                </a:solidFill>
                <a:latin typeface="+mj-lt"/>
              </a:rPr>
              <a:t>Relationships with Shortfall.</a:t>
            </a:r>
            <a:endParaRPr lang="en" sz="1600" u="sng" dirty="0">
              <a:solidFill>
                <a:schemeClr val="bg1">
                  <a:lumMod val="75000"/>
                </a:schemeClr>
              </a:solidFill>
              <a:latin typeface="+mj-lt"/>
            </a:endParaRPr>
          </a:p>
          <a:p>
            <a:pPr marL="0" indent="0" algn="ctr">
              <a:buFont typeface="Average"/>
              <a:buNone/>
            </a:pPr>
            <a:endParaRPr lang="en-US" sz="1600" u="sng" dirty="0">
              <a:solidFill>
                <a:schemeClr val="bg1">
                  <a:lumMod val="75000"/>
                </a:schemeClr>
              </a:solidFill>
              <a:latin typeface="+mj-lt"/>
            </a:endParaRPr>
          </a:p>
        </p:txBody>
      </p:sp>
      <p:sp>
        <p:nvSpPr>
          <p:cNvPr id="2" name="TextBox 1">
            <a:extLst>
              <a:ext uri="{FF2B5EF4-FFF2-40B4-BE49-F238E27FC236}">
                <a16:creationId xmlns:a16="http://schemas.microsoft.com/office/drawing/2014/main" id="{3ED3E288-6AF1-4A73-3E61-332E956ED02A}"/>
              </a:ext>
            </a:extLst>
          </p:cNvPr>
          <p:cNvSpPr txBox="1"/>
          <p:nvPr/>
        </p:nvSpPr>
        <p:spPr>
          <a:xfrm>
            <a:off x="554804" y="1385578"/>
            <a:ext cx="3061699" cy="307777"/>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tx1"/>
                </a:solidFill>
              </a:rPr>
              <a:t>Cloud Coverage</a:t>
            </a:r>
          </a:p>
        </p:txBody>
      </p:sp>
      <p:sp>
        <p:nvSpPr>
          <p:cNvPr id="10" name="TextBox 9">
            <a:extLst>
              <a:ext uri="{FF2B5EF4-FFF2-40B4-BE49-F238E27FC236}">
                <a16:creationId xmlns:a16="http://schemas.microsoft.com/office/drawing/2014/main" id="{B27CE11E-1F16-8E05-C774-93BCA97296FA}"/>
              </a:ext>
            </a:extLst>
          </p:cNvPr>
          <p:cNvSpPr txBox="1"/>
          <p:nvPr/>
        </p:nvSpPr>
        <p:spPr>
          <a:xfrm>
            <a:off x="5198725" y="1429400"/>
            <a:ext cx="3061699" cy="307777"/>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lumMod val="75000"/>
                  </a:schemeClr>
                </a:solidFill>
              </a:rPr>
              <a:t>Day-of-the -week</a:t>
            </a:r>
          </a:p>
        </p:txBody>
      </p:sp>
      <p:pic>
        <p:nvPicPr>
          <p:cNvPr id="13" name="Picture 12">
            <a:extLst>
              <a:ext uri="{FF2B5EF4-FFF2-40B4-BE49-F238E27FC236}">
                <a16:creationId xmlns:a16="http://schemas.microsoft.com/office/drawing/2014/main" id="{894FB0A3-640B-4115-CB53-8168608A38E1}"/>
              </a:ext>
            </a:extLst>
          </p:cNvPr>
          <p:cNvPicPr>
            <a:picLocks noChangeAspect="1"/>
          </p:cNvPicPr>
          <p:nvPr/>
        </p:nvPicPr>
        <p:blipFill>
          <a:blip r:embed="rId3"/>
          <a:stretch>
            <a:fillRect/>
          </a:stretch>
        </p:blipFill>
        <p:spPr>
          <a:xfrm>
            <a:off x="-3214" y="0"/>
            <a:ext cx="9147213" cy="5185556"/>
          </a:xfrm>
          <a:prstGeom prst="rect">
            <a:avLst/>
          </a:prstGeom>
        </p:spPr>
      </p:pic>
    </p:spTree>
    <p:extLst>
      <p:ext uri="{BB962C8B-B14F-4D97-AF65-F5344CB8AC3E}">
        <p14:creationId xmlns:p14="http://schemas.microsoft.com/office/powerpoint/2010/main" val="4205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5B70CC9-8243-CBC2-3450-C8C73DCFB14E}"/>
              </a:ext>
            </a:extLst>
          </p:cNvPr>
          <p:cNvSpPr txBox="1"/>
          <p:nvPr/>
        </p:nvSpPr>
        <p:spPr>
          <a:xfrm>
            <a:off x="714053" y="293038"/>
            <a:ext cx="3886884" cy="646331"/>
          </a:xfrm>
          <a:prstGeom prst="rect">
            <a:avLst/>
          </a:prstGeom>
          <a:noFill/>
        </p:spPr>
        <p:txBody>
          <a:bodyPr wrap="square">
            <a:spAutoFit/>
          </a:bodyPr>
          <a:lstStyle/>
          <a:p>
            <a:r>
              <a:rPr lang="en-US" sz="3600" dirty="0">
                <a:solidFill>
                  <a:schemeClr val="tx1"/>
                </a:solidFill>
              </a:rPr>
              <a:t>Data Visuals</a:t>
            </a:r>
          </a:p>
        </p:txBody>
      </p:sp>
      <p:sp>
        <p:nvSpPr>
          <p:cNvPr id="9" name="Google Shape;115;p20">
            <a:extLst>
              <a:ext uri="{FF2B5EF4-FFF2-40B4-BE49-F238E27FC236}">
                <a16:creationId xmlns:a16="http://schemas.microsoft.com/office/drawing/2014/main" id="{63278793-557A-8977-D1F8-B889A1DE7331}"/>
              </a:ext>
            </a:extLst>
          </p:cNvPr>
          <p:cNvSpPr txBox="1">
            <a:spLocks/>
          </p:cNvSpPr>
          <p:nvPr/>
        </p:nvSpPr>
        <p:spPr>
          <a:xfrm>
            <a:off x="292129" y="744160"/>
            <a:ext cx="3886884" cy="646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457200" lvl="1" indent="0" algn="ctr">
              <a:buFont typeface="Average"/>
              <a:buNone/>
            </a:pPr>
            <a:r>
              <a:rPr lang="en-US" sz="1600" u="sng" dirty="0">
                <a:solidFill>
                  <a:schemeClr val="tx1"/>
                </a:solidFill>
                <a:latin typeface="+mj-lt"/>
              </a:rPr>
              <a:t>Relationships with Shortfall.</a:t>
            </a:r>
            <a:endParaRPr lang="en" sz="1600" u="sng" dirty="0">
              <a:solidFill>
                <a:schemeClr val="tx1"/>
              </a:solidFill>
              <a:latin typeface="+mj-lt"/>
            </a:endParaRPr>
          </a:p>
          <a:p>
            <a:pPr marL="0" indent="0" algn="ctr">
              <a:buFont typeface="Average"/>
              <a:buNone/>
            </a:pPr>
            <a:endParaRPr lang="en-US" sz="1600" u="sng" dirty="0">
              <a:solidFill>
                <a:schemeClr val="tx1"/>
              </a:solidFill>
              <a:latin typeface="+mj-lt"/>
            </a:endParaRPr>
          </a:p>
        </p:txBody>
      </p:sp>
      <p:sp>
        <p:nvSpPr>
          <p:cNvPr id="4" name="TextBox 3">
            <a:extLst>
              <a:ext uri="{FF2B5EF4-FFF2-40B4-BE49-F238E27FC236}">
                <a16:creationId xmlns:a16="http://schemas.microsoft.com/office/drawing/2014/main" id="{E58A993A-D256-A4D7-72DE-32C02EDF2E00}"/>
              </a:ext>
            </a:extLst>
          </p:cNvPr>
          <p:cNvSpPr txBox="1"/>
          <p:nvPr/>
        </p:nvSpPr>
        <p:spPr>
          <a:xfrm>
            <a:off x="5114645" y="288125"/>
            <a:ext cx="3886884" cy="646331"/>
          </a:xfrm>
          <a:prstGeom prst="rect">
            <a:avLst/>
          </a:prstGeom>
          <a:noFill/>
        </p:spPr>
        <p:txBody>
          <a:bodyPr wrap="square">
            <a:spAutoFit/>
          </a:bodyPr>
          <a:lstStyle/>
          <a:p>
            <a:r>
              <a:rPr lang="en-US" sz="3600" dirty="0">
                <a:solidFill>
                  <a:schemeClr val="bg1">
                    <a:lumMod val="75000"/>
                  </a:schemeClr>
                </a:solidFill>
              </a:rPr>
              <a:t>Data Visuals</a:t>
            </a:r>
          </a:p>
        </p:txBody>
      </p:sp>
      <p:sp>
        <p:nvSpPr>
          <p:cNvPr id="5" name="Google Shape;115;p20">
            <a:extLst>
              <a:ext uri="{FF2B5EF4-FFF2-40B4-BE49-F238E27FC236}">
                <a16:creationId xmlns:a16="http://schemas.microsoft.com/office/drawing/2014/main" id="{221A38F2-BF50-AEAF-E4AD-D24469AE87A4}"/>
              </a:ext>
            </a:extLst>
          </p:cNvPr>
          <p:cNvSpPr txBox="1">
            <a:spLocks/>
          </p:cNvSpPr>
          <p:nvPr/>
        </p:nvSpPr>
        <p:spPr>
          <a:xfrm>
            <a:off x="4692721" y="739247"/>
            <a:ext cx="3886884" cy="646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457200" lvl="1" indent="0" algn="ctr">
              <a:buFont typeface="Average"/>
              <a:buNone/>
            </a:pPr>
            <a:r>
              <a:rPr lang="en-US" sz="1600" u="sng" dirty="0">
                <a:solidFill>
                  <a:schemeClr val="bg1">
                    <a:lumMod val="75000"/>
                  </a:schemeClr>
                </a:solidFill>
                <a:latin typeface="+mj-lt"/>
              </a:rPr>
              <a:t>Relationships with Shortfall.</a:t>
            </a:r>
            <a:endParaRPr lang="en" sz="1600" u="sng" dirty="0">
              <a:solidFill>
                <a:schemeClr val="bg1">
                  <a:lumMod val="75000"/>
                </a:schemeClr>
              </a:solidFill>
              <a:latin typeface="+mj-lt"/>
            </a:endParaRPr>
          </a:p>
          <a:p>
            <a:pPr marL="0" indent="0" algn="ctr">
              <a:buFont typeface="Average"/>
              <a:buNone/>
            </a:pPr>
            <a:endParaRPr lang="en-US" sz="1600" u="sng" dirty="0">
              <a:solidFill>
                <a:schemeClr val="bg1">
                  <a:lumMod val="75000"/>
                </a:schemeClr>
              </a:solidFill>
              <a:latin typeface="+mj-lt"/>
            </a:endParaRPr>
          </a:p>
        </p:txBody>
      </p:sp>
      <p:sp>
        <p:nvSpPr>
          <p:cNvPr id="2" name="TextBox 1">
            <a:extLst>
              <a:ext uri="{FF2B5EF4-FFF2-40B4-BE49-F238E27FC236}">
                <a16:creationId xmlns:a16="http://schemas.microsoft.com/office/drawing/2014/main" id="{3ED3E288-6AF1-4A73-3E61-332E956ED02A}"/>
              </a:ext>
            </a:extLst>
          </p:cNvPr>
          <p:cNvSpPr txBox="1"/>
          <p:nvPr/>
        </p:nvSpPr>
        <p:spPr>
          <a:xfrm>
            <a:off x="554804" y="1385578"/>
            <a:ext cx="3061699" cy="307777"/>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tx1"/>
                </a:solidFill>
              </a:rPr>
              <a:t>Cloud Coverage</a:t>
            </a:r>
          </a:p>
        </p:txBody>
      </p:sp>
      <p:sp>
        <p:nvSpPr>
          <p:cNvPr id="10" name="TextBox 9">
            <a:extLst>
              <a:ext uri="{FF2B5EF4-FFF2-40B4-BE49-F238E27FC236}">
                <a16:creationId xmlns:a16="http://schemas.microsoft.com/office/drawing/2014/main" id="{B27CE11E-1F16-8E05-C774-93BCA97296FA}"/>
              </a:ext>
            </a:extLst>
          </p:cNvPr>
          <p:cNvSpPr txBox="1"/>
          <p:nvPr/>
        </p:nvSpPr>
        <p:spPr>
          <a:xfrm>
            <a:off x="5198726" y="1385577"/>
            <a:ext cx="3061699" cy="307777"/>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lumMod val="75000"/>
                  </a:schemeClr>
                </a:solidFill>
              </a:rPr>
              <a:t>Cloud Coverage</a:t>
            </a:r>
          </a:p>
        </p:txBody>
      </p:sp>
      <p:pic>
        <p:nvPicPr>
          <p:cNvPr id="7" name="Picture 6">
            <a:extLst>
              <a:ext uri="{FF2B5EF4-FFF2-40B4-BE49-F238E27FC236}">
                <a16:creationId xmlns:a16="http://schemas.microsoft.com/office/drawing/2014/main" id="{AE8A107A-1F07-E230-2CBC-EE897A9C298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23625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5B70CC9-8243-CBC2-3450-C8C73DCFB14E}"/>
              </a:ext>
            </a:extLst>
          </p:cNvPr>
          <p:cNvSpPr txBox="1"/>
          <p:nvPr/>
        </p:nvSpPr>
        <p:spPr>
          <a:xfrm>
            <a:off x="714053" y="293038"/>
            <a:ext cx="3886884" cy="646331"/>
          </a:xfrm>
          <a:prstGeom prst="rect">
            <a:avLst/>
          </a:prstGeom>
          <a:noFill/>
        </p:spPr>
        <p:txBody>
          <a:bodyPr wrap="square">
            <a:spAutoFit/>
          </a:bodyPr>
          <a:lstStyle/>
          <a:p>
            <a:r>
              <a:rPr lang="en-US" sz="3600" dirty="0">
                <a:solidFill>
                  <a:schemeClr val="tx1"/>
                </a:solidFill>
              </a:rPr>
              <a:t>Data Visuals</a:t>
            </a:r>
          </a:p>
        </p:txBody>
      </p:sp>
      <p:sp>
        <p:nvSpPr>
          <p:cNvPr id="9" name="Google Shape;115;p20">
            <a:extLst>
              <a:ext uri="{FF2B5EF4-FFF2-40B4-BE49-F238E27FC236}">
                <a16:creationId xmlns:a16="http://schemas.microsoft.com/office/drawing/2014/main" id="{63278793-557A-8977-D1F8-B889A1DE7331}"/>
              </a:ext>
            </a:extLst>
          </p:cNvPr>
          <p:cNvSpPr txBox="1">
            <a:spLocks/>
          </p:cNvSpPr>
          <p:nvPr/>
        </p:nvSpPr>
        <p:spPr>
          <a:xfrm>
            <a:off x="292129" y="744160"/>
            <a:ext cx="3886884" cy="646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457200" lvl="1" indent="0" algn="ctr">
              <a:buFont typeface="Average"/>
              <a:buNone/>
            </a:pPr>
            <a:r>
              <a:rPr lang="en-US" sz="1600" u="sng" dirty="0">
                <a:solidFill>
                  <a:schemeClr val="tx1"/>
                </a:solidFill>
                <a:latin typeface="+mj-lt"/>
              </a:rPr>
              <a:t>Relationships with Shortfall.</a:t>
            </a:r>
            <a:endParaRPr lang="en" sz="1600" u="sng" dirty="0">
              <a:solidFill>
                <a:schemeClr val="tx1"/>
              </a:solidFill>
              <a:latin typeface="+mj-lt"/>
            </a:endParaRPr>
          </a:p>
          <a:p>
            <a:pPr marL="0" indent="0" algn="ctr">
              <a:buFont typeface="Average"/>
              <a:buNone/>
            </a:pPr>
            <a:endParaRPr lang="en-US" sz="1600" u="sng" dirty="0">
              <a:solidFill>
                <a:schemeClr val="tx1"/>
              </a:solidFill>
              <a:latin typeface="+mj-lt"/>
            </a:endParaRPr>
          </a:p>
        </p:txBody>
      </p:sp>
      <p:sp>
        <p:nvSpPr>
          <p:cNvPr id="4" name="TextBox 3">
            <a:extLst>
              <a:ext uri="{FF2B5EF4-FFF2-40B4-BE49-F238E27FC236}">
                <a16:creationId xmlns:a16="http://schemas.microsoft.com/office/drawing/2014/main" id="{E58A993A-D256-A4D7-72DE-32C02EDF2E00}"/>
              </a:ext>
            </a:extLst>
          </p:cNvPr>
          <p:cNvSpPr txBox="1"/>
          <p:nvPr/>
        </p:nvSpPr>
        <p:spPr>
          <a:xfrm>
            <a:off x="5114645" y="288125"/>
            <a:ext cx="3886884" cy="646331"/>
          </a:xfrm>
          <a:prstGeom prst="rect">
            <a:avLst/>
          </a:prstGeom>
          <a:noFill/>
        </p:spPr>
        <p:txBody>
          <a:bodyPr wrap="square">
            <a:spAutoFit/>
          </a:bodyPr>
          <a:lstStyle/>
          <a:p>
            <a:r>
              <a:rPr lang="en-US" sz="3600" dirty="0">
                <a:solidFill>
                  <a:schemeClr val="bg1">
                    <a:lumMod val="75000"/>
                  </a:schemeClr>
                </a:solidFill>
              </a:rPr>
              <a:t>Data Visuals</a:t>
            </a:r>
          </a:p>
        </p:txBody>
      </p:sp>
      <p:sp>
        <p:nvSpPr>
          <p:cNvPr id="5" name="Google Shape;115;p20">
            <a:extLst>
              <a:ext uri="{FF2B5EF4-FFF2-40B4-BE49-F238E27FC236}">
                <a16:creationId xmlns:a16="http://schemas.microsoft.com/office/drawing/2014/main" id="{221A38F2-BF50-AEAF-E4AD-D24469AE87A4}"/>
              </a:ext>
            </a:extLst>
          </p:cNvPr>
          <p:cNvSpPr txBox="1">
            <a:spLocks/>
          </p:cNvSpPr>
          <p:nvPr/>
        </p:nvSpPr>
        <p:spPr>
          <a:xfrm>
            <a:off x="4692721" y="739247"/>
            <a:ext cx="3886884" cy="646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457200" lvl="1" indent="0" algn="ctr">
              <a:buFont typeface="Average"/>
              <a:buNone/>
            </a:pPr>
            <a:r>
              <a:rPr lang="en-US" sz="1600" u="sng" dirty="0">
                <a:solidFill>
                  <a:schemeClr val="bg1">
                    <a:lumMod val="75000"/>
                  </a:schemeClr>
                </a:solidFill>
                <a:latin typeface="+mj-lt"/>
              </a:rPr>
              <a:t>Relationships with Shortfall.</a:t>
            </a:r>
            <a:endParaRPr lang="en" sz="1600" u="sng" dirty="0">
              <a:solidFill>
                <a:schemeClr val="bg1">
                  <a:lumMod val="75000"/>
                </a:schemeClr>
              </a:solidFill>
              <a:latin typeface="+mj-lt"/>
            </a:endParaRPr>
          </a:p>
          <a:p>
            <a:pPr marL="0" indent="0" algn="ctr">
              <a:buFont typeface="Average"/>
              <a:buNone/>
            </a:pPr>
            <a:endParaRPr lang="en-US" sz="1600" u="sng" dirty="0">
              <a:solidFill>
                <a:schemeClr val="bg1">
                  <a:lumMod val="75000"/>
                </a:schemeClr>
              </a:solidFill>
              <a:latin typeface="+mj-lt"/>
            </a:endParaRPr>
          </a:p>
        </p:txBody>
      </p:sp>
      <p:sp>
        <p:nvSpPr>
          <p:cNvPr id="2" name="TextBox 1">
            <a:extLst>
              <a:ext uri="{FF2B5EF4-FFF2-40B4-BE49-F238E27FC236}">
                <a16:creationId xmlns:a16="http://schemas.microsoft.com/office/drawing/2014/main" id="{3ED3E288-6AF1-4A73-3E61-332E956ED02A}"/>
              </a:ext>
            </a:extLst>
          </p:cNvPr>
          <p:cNvSpPr txBox="1"/>
          <p:nvPr/>
        </p:nvSpPr>
        <p:spPr>
          <a:xfrm>
            <a:off x="554804" y="1385578"/>
            <a:ext cx="3061699" cy="307777"/>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tx1"/>
                </a:solidFill>
              </a:rPr>
              <a:t>Cloud Coverage</a:t>
            </a:r>
          </a:p>
        </p:txBody>
      </p:sp>
      <p:sp>
        <p:nvSpPr>
          <p:cNvPr id="10" name="TextBox 9">
            <a:extLst>
              <a:ext uri="{FF2B5EF4-FFF2-40B4-BE49-F238E27FC236}">
                <a16:creationId xmlns:a16="http://schemas.microsoft.com/office/drawing/2014/main" id="{B27CE11E-1F16-8E05-C774-93BCA97296FA}"/>
              </a:ext>
            </a:extLst>
          </p:cNvPr>
          <p:cNvSpPr txBox="1"/>
          <p:nvPr/>
        </p:nvSpPr>
        <p:spPr>
          <a:xfrm>
            <a:off x="5198726" y="1385577"/>
            <a:ext cx="3061699" cy="307777"/>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lumMod val="75000"/>
                  </a:schemeClr>
                </a:solidFill>
              </a:rPr>
              <a:t>Cloud Coverage</a:t>
            </a:r>
          </a:p>
        </p:txBody>
      </p:sp>
      <p:pic>
        <p:nvPicPr>
          <p:cNvPr id="6" name="Picture 5">
            <a:extLst>
              <a:ext uri="{FF2B5EF4-FFF2-40B4-BE49-F238E27FC236}">
                <a16:creationId xmlns:a16="http://schemas.microsoft.com/office/drawing/2014/main" id="{B9D6BC6B-AEB5-7E4A-DAA5-9869556E7A7A}"/>
              </a:ext>
            </a:extLst>
          </p:cNvPr>
          <p:cNvPicPr>
            <a:picLocks noChangeAspect="1"/>
          </p:cNvPicPr>
          <p:nvPr/>
        </p:nvPicPr>
        <p:blipFill>
          <a:blip r:embed="rId2"/>
          <a:stretch>
            <a:fillRect/>
          </a:stretch>
        </p:blipFill>
        <p:spPr>
          <a:xfrm>
            <a:off x="-1" y="0"/>
            <a:ext cx="9144001" cy="5143500"/>
          </a:xfrm>
          <a:prstGeom prst="rect">
            <a:avLst/>
          </a:prstGeom>
        </p:spPr>
      </p:pic>
    </p:spTree>
    <p:extLst>
      <p:ext uri="{BB962C8B-B14F-4D97-AF65-F5344CB8AC3E}">
        <p14:creationId xmlns:p14="http://schemas.microsoft.com/office/powerpoint/2010/main" val="2145905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F22D-BC0E-E2AE-F81E-4D21A5CFECDC}"/>
              </a:ext>
            </a:extLst>
          </p:cNvPr>
          <p:cNvSpPr>
            <a:spLocks noGrp="1"/>
          </p:cNvSpPr>
          <p:nvPr>
            <p:ph type="title"/>
          </p:nvPr>
        </p:nvSpPr>
        <p:spPr>
          <a:xfrm>
            <a:off x="311700" y="393654"/>
            <a:ext cx="8520600" cy="572700"/>
          </a:xfrm>
        </p:spPr>
        <p:txBody>
          <a:bodyPr/>
          <a:lstStyle/>
          <a:p>
            <a:r>
              <a:rPr lang="en-US" sz="3600" dirty="0"/>
              <a:t>Feature Engineering</a:t>
            </a:r>
          </a:p>
        </p:txBody>
      </p:sp>
      <p:sp>
        <p:nvSpPr>
          <p:cNvPr id="3" name="TextBox 2">
            <a:extLst>
              <a:ext uri="{FF2B5EF4-FFF2-40B4-BE49-F238E27FC236}">
                <a16:creationId xmlns:a16="http://schemas.microsoft.com/office/drawing/2014/main" id="{9697A7D1-6146-C34B-7348-C58FA877E8C3}"/>
              </a:ext>
            </a:extLst>
          </p:cNvPr>
          <p:cNvSpPr txBox="1"/>
          <p:nvPr/>
        </p:nvSpPr>
        <p:spPr>
          <a:xfrm>
            <a:off x="438389" y="1859622"/>
            <a:ext cx="8267221"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solidFill>
              </a:rPr>
              <a:t>Data was preprocessed and engineered with new features e.g. year, month, day and seasons creating optimal data for building a predictive model. </a:t>
            </a:r>
          </a:p>
          <a:p>
            <a:pPr marL="285750" indent="-285750">
              <a:buFont typeface="Arial" panose="020B0604020202020204" pitchFamily="34" charset="0"/>
              <a:buChar char="•"/>
            </a:pPr>
            <a:endParaRPr lang="en-US" sz="2400" dirty="0">
              <a:solidFill>
                <a:schemeClr val="tx1"/>
              </a:solidFill>
            </a:endParaRPr>
          </a:p>
        </p:txBody>
      </p:sp>
    </p:spTree>
    <p:extLst>
      <p:ext uri="{BB962C8B-B14F-4D97-AF65-F5344CB8AC3E}">
        <p14:creationId xmlns:p14="http://schemas.microsoft.com/office/powerpoint/2010/main" val="3716275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Models for Shortfall Predictions</a:t>
            </a:r>
            <a:endParaRPr dirty="0"/>
          </a:p>
        </p:txBody>
      </p:sp>
      <p:grpSp>
        <p:nvGrpSpPr>
          <p:cNvPr id="149" name="Google Shape;149;p21"/>
          <p:cNvGrpSpPr/>
          <p:nvPr/>
        </p:nvGrpSpPr>
        <p:grpSpPr>
          <a:xfrm>
            <a:off x="424825" y="1253973"/>
            <a:ext cx="8294372" cy="799416"/>
            <a:chOff x="424813" y="1177875"/>
            <a:chExt cx="8294372" cy="849900"/>
          </a:xfrm>
        </p:grpSpPr>
        <p:sp>
          <p:nvSpPr>
            <p:cNvPr id="150" name="Google Shape;150;p21"/>
            <p:cNvSpPr/>
            <p:nvPr/>
          </p:nvSpPr>
          <p:spPr>
            <a:xfrm>
              <a:off x="2927684" y="1177875"/>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424813" y="117787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21"/>
          <p:cNvSpPr txBox="1">
            <a:spLocks noGrp="1"/>
          </p:cNvSpPr>
          <p:nvPr>
            <p:ph type="body" idx="4294967295"/>
          </p:nvPr>
        </p:nvSpPr>
        <p:spPr>
          <a:xfrm>
            <a:off x="539675" y="125420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lt1"/>
                </a:solidFill>
              </a:rPr>
              <a:t>Linear Regression</a:t>
            </a:r>
            <a:endParaRPr dirty="0">
              <a:solidFill>
                <a:schemeClr val="lt1"/>
              </a:solidFill>
            </a:endParaRPr>
          </a:p>
        </p:txBody>
      </p:sp>
      <p:sp>
        <p:nvSpPr>
          <p:cNvPr id="153" name="Google Shape;153;p21"/>
          <p:cNvSpPr txBox="1">
            <a:spLocks noGrp="1"/>
          </p:cNvSpPr>
          <p:nvPr>
            <p:ph type="body" idx="4294967295"/>
          </p:nvPr>
        </p:nvSpPr>
        <p:spPr>
          <a:xfrm>
            <a:off x="3480453" y="1254158"/>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US" dirty="0">
                <a:solidFill>
                  <a:schemeClr val="lt1"/>
                </a:solidFill>
              </a:rPr>
              <a:t>Measure of Accuracy(RMSE)</a:t>
            </a:r>
          </a:p>
        </p:txBody>
      </p:sp>
      <p:grpSp>
        <p:nvGrpSpPr>
          <p:cNvPr id="154" name="Google Shape;154;p21"/>
          <p:cNvGrpSpPr/>
          <p:nvPr/>
        </p:nvGrpSpPr>
        <p:grpSpPr>
          <a:xfrm>
            <a:off x="424825" y="2127339"/>
            <a:ext cx="8294360" cy="799416"/>
            <a:chOff x="424813" y="2075689"/>
            <a:chExt cx="8294360" cy="849900"/>
          </a:xfrm>
        </p:grpSpPr>
        <p:sp>
          <p:nvSpPr>
            <p:cNvPr id="155" name="Google Shape;155;p21"/>
            <p:cNvSpPr/>
            <p:nvPr/>
          </p:nvSpPr>
          <p:spPr>
            <a:xfrm>
              <a:off x="2927672" y="2075689"/>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424813" y="207568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1"/>
          <p:cNvSpPr txBox="1">
            <a:spLocks noGrp="1"/>
          </p:cNvSpPr>
          <p:nvPr>
            <p:ph type="body" idx="4294967295"/>
          </p:nvPr>
        </p:nvSpPr>
        <p:spPr>
          <a:xfrm>
            <a:off x="539675" y="212745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lt1"/>
                </a:solidFill>
              </a:rPr>
              <a:t>Decision Trees</a:t>
            </a:r>
            <a:endParaRPr dirty="0">
              <a:solidFill>
                <a:schemeClr val="lt1"/>
              </a:solidFill>
            </a:endParaRPr>
          </a:p>
        </p:txBody>
      </p:sp>
      <p:sp>
        <p:nvSpPr>
          <p:cNvPr id="158" name="Google Shape;158;p21"/>
          <p:cNvSpPr txBox="1">
            <a:spLocks noGrp="1"/>
          </p:cNvSpPr>
          <p:nvPr>
            <p:ph type="body" idx="4294967295"/>
          </p:nvPr>
        </p:nvSpPr>
        <p:spPr>
          <a:xfrm>
            <a:off x="3480453" y="2127465"/>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dirty="0">
                <a:solidFill>
                  <a:schemeClr val="lt1"/>
                </a:solidFill>
              </a:rPr>
              <a:t>Measure of Accuracy(RMSE)</a:t>
            </a:r>
            <a:endParaRPr dirty="0">
              <a:solidFill>
                <a:schemeClr val="lt1"/>
              </a:solidFill>
            </a:endParaRPr>
          </a:p>
        </p:txBody>
      </p:sp>
      <p:grpSp>
        <p:nvGrpSpPr>
          <p:cNvPr id="159" name="Google Shape;159;p21"/>
          <p:cNvGrpSpPr/>
          <p:nvPr/>
        </p:nvGrpSpPr>
        <p:grpSpPr>
          <a:xfrm>
            <a:off x="424825" y="3000705"/>
            <a:ext cx="8294360" cy="799447"/>
            <a:chOff x="424813" y="2974405"/>
            <a:chExt cx="8294360" cy="849933"/>
          </a:xfrm>
        </p:grpSpPr>
        <p:sp>
          <p:nvSpPr>
            <p:cNvPr id="160" name="Google Shape;160;p21"/>
            <p:cNvSpPr/>
            <p:nvPr/>
          </p:nvSpPr>
          <p:spPr>
            <a:xfrm>
              <a:off x="2927672" y="2974438"/>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424813" y="297440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1"/>
          <p:cNvSpPr txBox="1">
            <a:spLocks noGrp="1"/>
          </p:cNvSpPr>
          <p:nvPr>
            <p:ph type="body" idx="4294967295"/>
          </p:nvPr>
        </p:nvSpPr>
        <p:spPr>
          <a:xfrm>
            <a:off x="539675" y="3000775"/>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lt1"/>
                </a:solidFill>
              </a:rPr>
              <a:t>Random Forests</a:t>
            </a:r>
            <a:endParaRPr dirty="0">
              <a:solidFill>
                <a:schemeClr val="lt1"/>
              </a:solidFill>
            </a:endParaRPr>
          </a:p>
        </p:txBody>
      </p:sp>
      <p:sp>
        <p:nvSpPr>
          <p:cNvPr id="163" name="Google Shape;163;p21"/>
          <p:cNvSpPr txBox="1">
            <a:spLocks noGrp="1"/>
          </p:cNvSpPr>
          <p:nvPr>
            <p:ph type="body" idx="4294967295"/>
          </p:nvPr>
        </p:nvSpPr>
        <p:spPr>
          <a:xfrm>
            <a:off x="3480453" y="3004317"/>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US" dirty="0">
                <a:solidFill>
                  <a:schemeClr val="lt1"/>
                </a:solidFill>
              </a:rPr>
              <a:t>Measure of Accuracy(RMSE)</a:t>
            </a:r>
          </a:p>
        </p:txBody>
      </p:sp>
      <p:grpSp>
        <p:nvGrpSpPr>
          <p:cNvPr id="164" name="Google Shape;164;p21"/>
          <p:cNvGrpSpPr/>
          <p:nvPr/>
        </p:nvGrpSpPr>
        <p:grpSpPr>
          <a:xfrm>
            <a:off x="424825" y="3874103"/>
            <a:ext cx="8294360" cy="799447"/>
            <a:chOff x="424813" y="3871259"/>
            <a:chExt cx="8294360" cy="849933"/>
          </a:xfrm>
        </p:grpSpPr>
        <p:sp>
          <p:nvSpPr>
            <p:cNvPr id="165" name="Google Shape;165;p21"/>
            <p:cNvSpPr/>
            <p:nvPr/>
          </p:nvSpPr>
          <p:spPr>
            <a:xfrm>
              <a:off x="2927672" y="3871292"/>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a:off x="424813" y="387125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1"/>
          <p:cNvSpPr txBox="1">
            <a:spLocks noGrp="1"/>
          </p:cNvSpPr>
          <p:nvPr>
            <p:ph type="body" idx="4294967295"/>
          </p:nvPr>
        </p:nvSpPr>
        <p:spPr>
          <a:xfrm>
            <a:off x="539674" y="3874100"/>
            <a:ext cx="2571387"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lt1"/>
                </a:solidFill>
              </a:rPr>
              <a:t>Best Performing Model</a:t>
            </a:r>
            <a:endParaRPr dirty="0">
              <a:solidFill>
                <a:schemeClr val="lt1"/>
              </a:solidFill>
            </a:endParaRPr>
          </a:p>
        </p:txBody>
      </p:sp>
      <p:sp>
        <p:nvSpPr>
          <p:cNvPr id="168" name="Google Shape;168;p21"/>
          <p:cNvSpPr txBox="1">
            <a:spLocks noGrp="1"/>
          </p:cNvSpPr>
          <p:nvPr>
            <p:ph type="body" idx="4294967295"/>
          </p:nvPr>
        </p:nvSpPr>
        <p:spPr>
          <a:xfrm>
            <a:off x="3480453" y="3876311"/>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US" dirty="0">
                <a:solidFill>
                  <a:schemeClr val="lt1"/>
                </a:solidFill>
              </a:rPr>
              <a:t>Random Forests Model based on the highest accuracy.</a:t>
            </a:r>
            <a:endParaRPr dirty="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aphicFrame>
        <p:nvGraphicFramePr>
          <p:cNvPr id="173" name="Google Shape;173;p22"/>
          <p:cNvGraphicFramePr/>
          <p:nvPr>
            <p:extLst>
              <p:ext uri="{D42A27DB-BD31-4B8C-83A1-F6EECF244321}">
                <p14:modId xmlns:p14="http://schemas.microsoft.com/office/powerpoint/2010/main" val="883078164"/>
              </p:ext>
            </p:extLst>
          </p:nvPr>
        </p:nvGraphicFramePr>
        <p:xfrm>
          <a:off x="492463" y="1215612"/>
          <a:ext cx="8035400" cy="3391850"/>
        </p:xfrm>
        <a:graphic>
          <a:graphicData uri="http://schemas.openxmlformats.org/drawingml/2006/table">
            <a:tbl>
              <a:tblPr>
                <a:noFill/>
                <a:tableStyleId>{8CDACA35-2854-416A-A806-DFB1EAB4732F}</a:tableStyleId>
              </a:tblPr>
              <a:tblGrid>
                <a:gridCol w="1004425">
                  <a:extLst>
                    <a:ext uri="{9D8B030D-6E8A-4147-A177-3AD203B41FA5}">
                      <a16:colId xmlns:a16="http://schemas.microsoft.com/office/drawing/2014/main" val="20000"/>
                    </a:ext>
                  </a:extLst>
                </a:gridCol>
                <a:gridCol w="1004425">
                  <a:extLst>
                    <a:ext uri="{9D8B030D-6E8A-4147-A177-3AD203B41FA5}">
                      <a16:colId xmlns:a16="http://schemas.microsoft.com/office/drawing/2014/main" val="20001"/>
                    </a:ext>
                  </a:extLst>
                </a:gridCol>
                <a:gridCol w="1004425">
                  <a:extLst>
                    <a:ext uri="{9D8B030D-6E8A-4147-A177-3AD203B41FA5}">
                      <a16:colId xmlns:a16="http://schemas.microsoft.com/office/drawing/2014/main" val="20002"/>
                    </a:ext>
                  </a:extLst>
                </a:gridCol>
                <a:gridCol w="1004425">
                  <a:extLst>
                    <a:ext uri="{9D8B030D-6E8A-4147-A177-3AD203B41FA5}">
                      <a16:colId xmlns:a16="http://schemas.microsoft.com/office/drawing/2014/main" val="20003"/>
                    </a:ext>
                  </a:extLst>
                </a:gridCol>
                <a:gridCol w="1004425">
                  <a:extLst>
                    <a:ext uri="{9D8B030D-6E8A-4147-A177-3AD203B41FA5}">
                      <a16:colId xmlns:a16="http://schemas.microsoft.com/office/drawing/2014/main" val="20004"/>
                    </a:ext>
                  </a:extLst>
                </a:gridCol>
                <a:gridCol w="1004425">
                  <a:extLst>
                    <a:ext uri="{9D8B030D-6E8A-4147-A177-3AD203B41FA5}">
                      <a16:colId xmlns:a16="http://schemas.microsoft.com/office/drawing/2014/main" val="20005"/>
                    </a:ext>
                  </a:extLst>
                </a:gridCol>
                <a:gridCol w="1004425">
                  <a:extLst>
                    <a:ext uri="{9D8B030D-6E8A-4147-A177-3AD203B41FA5}">
                      <a16:colId xmlns:a16="http://schemas.microsoft.com/office/drawing/2014/main" val="20006"/>
                    </a:ext>
                  </a:extLst>
                </a:gridCol>
                <a:gridCol w="1004425">
                  <a:extLst>
                    <a:ext uri="{9D8B030D-6E8A-4147-A177-3AD203B41FA5}">
                      <a16:colId xmlns:a16="http://schemas.microsoft.com/office/drawing/2014/main" val="20007"/>
                    </a:ext>
                  </a:extLst>
                </a:gridCol>
              </a:tblGrid>
              <a:tr h="369075">
                <a:tc>
                  <a:txBody>
                    <a:bodyPr/>
                    <a:lstStyle/>
                    <a:p>
                      <a:pPr marL="0" lvl="0" indent="0" algn="r" rtl="0">
                        <a:spcBef>
                          <a:spcPts val="0"/>
                        </a:spcBef>
                        <a:spcAft>
                          <a:spcPts val="0"/>
                        </a:spcAft>
                        <a:buNone/>
                      </a:pPr>
                      <a:r>
                        <a:rPr lang="en-US" sz="2000" dirty="0">
                          <a:solidFill>
                            <a:schemeClr val="lt1"/>
                          </a:solidFill>
                        </a:rPr>
                        <a:t>Model</a:t>
                      </a:r>
                      <a:r>
                        <a:rPr lang="en-US" sz="1800" dirty="0">
                          <a:solidFill>
                            <a:schemeClr val="lt1"/>
                          </a:solidFill>
                        </a:rPr>
                        <a:t> </a:t>
                      </a:r>
                      <a:endParaRPr sz="1800" dirty="0">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endParaRPr dirty="0">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endParaRPr dirty="0">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endParaRPr dirty="0">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endParaRPr dirty="0">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endParaRPr dirty="0">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endParaRPr dirty="0">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endParaRPr dirty="0">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extLst>
                  <a:ext uri="{0D108BD9-81ED-4DB2-BD59-A6C34878D82A}">
                    <a16:rowId xmlns:a16="http://schemas.microsoft.com/office/drawing/2014/main" val="10000"/>
                  </a:ext>
                </a:extLst>
              </a:tr>
              <a:tr h="2904200">
                <a:tc>
                  <a:txBody>
                    <a:bodyPr/>
                    <a:lstStyle/>
                    <a:p>
                      <a:pPr marL="0" lvl="0" indent="0" algn="l" rtl="0">
                        <a:spcBef>
                          <a:spcPts val="0"/>
                        </a:spcBef>
                        <a:spcAft>
                          <a:spcPts val="0"/>
                        </a:spcAft>
                        <a:buNone/>
                      </a:pPr>
                      <a:endParaRPr sz="1400"/>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sz="1400" dirty="0"/>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457200" lvl="0" indent="-342900" algn="l" rtl="0">
                        <a:spcBef>
                          <a:spcPts val="0"/>
                        </a:spcBef>
                        <a:spcAft>
                          <a:spcPts val="0"/>
                        </a:spcAft>
                        <a:buClr>
                          <a:schemeClr val="lt1"/>
                        </a:buClr>
                        <a:buSzPts val="1800"/>
                        <a:buChar char="●"/>
                      </a:pPr>
                      <a:r>
                        <a:rPr lang="en-US" dirty="0">
                          <a:solidFill>
                            <a:schemeClr val="lt1"/>
                          </a:solidFill>
                        </a:rPr>
                        <a:t>Pro</a:t>
                      </a:r>
                    </a:p>
                    <a:p>
                      <a:pPr marL="457200" lvl="0" indent="-342900" algn="l" rtl="0">
                        <a:spcBef>
                          <a:spcPts val="0"/>
                        </a:spcBef>
                        <a:spcAft>
                          <a:spcPts val="0"/>
                        </a:spcAft>
                        <a:buClr>
                          <a:schemeClr val="lt1"/>
                        </a:buClr>
                        <a:buSzPts val="1800"/>
                        <a:buChar char="●"/>
                      </a:pPr>
                      <a:r>
                        <a:rPr lang="en-US" dirty="0">
                          <a:solidFill>
                            <a:schemeClr val="lt1"/>
                          </a:solidFill>
                        </a:rPr>
                        <a:t>Con</a:t>
                      </a:r>
                    </a:p>
                    <a:p>
                      <a:pPr marL="0" lvl="0" indent="0" algn="l" rtl="0">
                        <a:spcBef>
                          <a:spcPts val="0"/>
                        </a:spcBef>
                        <a:spcAft>
                          <a:spcPts val="0"/>
                        </a:spcAft>
                        <a:buNone/>
                      </a:pPr>
                      <a:endParaRPr sz="1400" dirty="0"/>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extLst>
                  <a:ext uri="{0D108BD9-81ED-4DB2-BD59-A6C34878D82A}">
                    <a16:rowId xmlns:a16="http://schemas.microsoft.com/office/drawing/2014/main" val="10001"/>
                  </a:ext>
                </a:extLst>
              </a:tr>
            </a:tbl>
          </a:graphicData>
        </a:graphic>
      </p:graphicFrame>
      <p:sp>
        <p:nvSpPr>
          <p:cNvPr id="174" name="Google Shape;17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accuracy</a:t>
            </a:r>
            <a:endParaRPr dirty="0"/>
          </a:p>
        </p:txBody>
      </p:sp>
      <p:sp>
        <p:nvSpPr>
          <p:cNvPr id="175" name="Google Shape;175;p22" descr="Timeline background shape"/>
          <p:cNvSpPr/>
          <p:nvPr/>
        </p:nvSpPr>
        <p:spPr>
          <a:xfrm>
            <a:off x="484113" y="2034470"/>
            <a:ext cx="2990486" cy="4575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txBox="1">
            <a:spLocks noGrp="1"/>
          </p:cNvSpPr>
          <p:nvPr>
            <p:ph type="body" idx="4294967295"/>
          </p:nvPr>
        </p:nvSpPr>
        <p:spPr>
          <a:xfrm>
            <a:off x="651560" y="2009535"/>
            <a:ext cx="2568600" cy="457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solidFill>
                  <a:schemeClr val="lt1"/>
                </a:solidFill>
                <a:latin typeface="+mj-lt"/>
              </a:rPr>
              <a:t>Linear Regression</a:t>
            </a:r>
          </a:p>
        </p:txBody>
      </p:sp>
      <p:sp>
        <p:nvSpPr>
          <p:cNvPr id="177" name="Google Shape;177;p22" descr="Timeline background shape"/>
          <p:cNvSpPr/>
          <p:nvPr/>
        </p:nvSpPr>
        <p:spPr>
          <a:xfrm>
            <a:off x="459355" y="2964116"/>
            <a:ext cx="3039923" cy="4575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dirty="0">
                <a:solidFill>
                  <a:schemeClr val="lt1"/>
                </a:solidFill>
                <a:latin typeface="+mj-lt"/>
              </a:rPr>
              <a:t>Decision Trees</a:t>
            </a:r>
          </a:p>
        </p:txBody>
      </p:sp>
      <p:sp>
        <p:nvSpPr>
          <p:cNvPr id="178" name="Google Shape;178;p22"/>
          <p:cNvSpPr txBox="1">
            <a:spLocks noGrp="1"/>
          </p:cNvSpPr>
          <p:nvPr>
            <p:ph type="body" idx="4294967295"/>
          </p:nvPr>
        </p:nvSpPr>
        <p:spPr>
          <a:xfrm>
            <a:off x="3864606" y="1215612"/>
            <a:ext cx="4474500" cy="8375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mj-lt"/>
              </a:rPr>
              <a:t>Prediction Error (RMSE)</a:t>
            </a:r>
            <a:endParaRPr dirty="0">
              <a:solidFill>
                <a:schemeClr val="lt1"/>
              </a:solidFill>
              <a:latin typeface="+mj-lt"/>
            </a:endParaRPr>
          </a:p>
        </p:txBody>
      </p:sp>
      <p:grpSp>
        <p:nvGrpSpPr>
          <p:cNvPr id="180" name="Google Shape;180;p22"/>
          <p:cNvGrpSpPr/>
          <p:nvPr/>
        </p:nvGrpSpPr>
        <p:grpSpPr>
          <a:xfrm>
            <a:off x="496319" y="3860949"/>
            <a:ext cx="3002959" cy="441654"/>
            <a:chOff x="6442782" y="3733725"/>
            <a:chExt cx="2459443" cy="351300"/>
          </a:xfrm>
        </p:grpSpPr>
        <p:sp>
          <p:nvSpPr>
            <p:cNvPr id="181" name="Google Shape;181;p22"/>
            <p:cNvSpPr/>
            <p:nvPr/>
          </p:nvSpPr>
          <p:spPr>
            <a:xfrm>
              <a:off x="6442782" y="3733725"/>
              <a:ext cx="1768500" cy="351300"/>
            </a:xfrm>
            <a:prstGeom prst="homePlate">
              <a:avLst>
                <a:gd name="adj" fmla="val 50000"/>
              </a:avLst>
            </a:prstGeom>
            <a:solidFill>
              <a:schemeClr val="accent5"/>
            </a:solidFill>
            <a:ln>
              <a:noFill/>
            </a:ln>
          </p:spPr>
          <p:txBody>
            <a:bodyPr spcFirstLastPara="1" wrap="square" lIns="91425" tIns="91425" rIns="91425" bIns="91425" anchor="ctr" anchorCtr="0">
              <a:noAutofit/>
            </a:bodyPr>
            <a:lstStyle/>
            <a:p>
              <a:r>
                <a:rPr lang="en-US" sz="1800" dirty="0">
                  <a:solidFill>
                    <a:schemeClr val="lt1"/>
                  </a:solidFill>
                </a:rPr>
                <a:t>Random Forests</a:t>
              </a:r>
              <a:endParaRPr lang="en-US" sz="1800" dirty="0"/>
            </a:p>
          </p:txBody>
        </p:sp>
        <p:sp>
          <p:nvSpPr>
            <p:cNvPr id="182" name="Google Shape;182;p22"/>
            <p:cNvSpPr/>
            <p:nvPr/>
          </p:nvSpPr>
          <p:spPr>
            <a:xfrm>
              <a:off x="8098525" y="3733725"/>
              <a:ext cx="346500" cy="3513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8327125" y="3733725"/>
              <a:ext cx="346500" cy="3513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8555725" y="3733725"/>
              <a:ext cx="346500" cy="3513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2"/>
          <p:cNvSpPr txBox="1">
            <a:spLocks noGrp="1"/>
          </p:cNvSpPr>
          <p:nvPr>
            <p:ph type="body" idx="4294967295"/>
          </p:nvPr>
        </p:nvSpPr>
        <p:spPr>
          <a:xfrm>
            <a:off x="4573325" y="2912300"/>
            <a:ext cx="2568600" cy="4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Advanced projects</a:t>
            </a:r>
            <a:endParaRPr dirty="0">
              <a:solidFill>
                <a:schemeClr val="lt1"/>
              </a:solidFill>
            </a:endParaRPr>
          </a:p>
        </p:txBody>
      </p:sp>
      <p:sp>
        <p:nvSpPr>
          <p:cNvPr id="2" name="TextBox 1">
            <a:extLst>
              <a:ext uri="{FF2B5EF4-FFF2-40B4-BE49-F238E27FC236}">
                <a16:creationId xmlns:a16="http://schemas.microsoft.com/office/drawing/2014/main" id="{3B2DD355-B680-1CE9-F047-A4CC67484800}"/>
              </a:ext>
            </a:extLst>
          </p:cNvPr>
          <p:cNvSpPr txBox="1"/>
          <p:nvPr/>
        </p:nvSpPr>
        <p:spPr>
          <a:xfrm>
            <a:off x="5570137" y="2034470"/>
            <a:ext cx="1919088" cy="307777"/>
          </a:xfrm>
          <a:prstGeom prst="rect">
            <a:avLst/>
          </a:prstGeom>
          <a:solidFill>
            <a:schemeClr val="tx1"/>
          </a:solidFill>
        </p:spPr>
        <p:txBody>
          <a:bodyPr wrap="square" rtlCol="0">
            <a:spAutoFit/>
          </a:bodyPr>
          <a:lstStyle/>
          <a:p>
            <a:pPr algn="ctr"/>
            <a:r>
              <a:rPr lang="en-US" dirty="0">
                <a:solidFill>
                  <a:srgbClr val="FF0000"/>
                </a:solidFill>
              </a:rPr>
              <a:t>4686.47</a:t>
            </a:r>
          </a:p>
        </p:txBody>
      </p:sp>
      <p:sp>
        <p:nvSpPr>
          <p:cNvPr id="3" name="TextBox 2">
            <a:extLst>
              <a:ext uri="{FF2B5EF4-FFF2-40B4-BE49-F238E27FC236}">
                <a16:creationId xmlns:a16="http://schemas.microsoft.com/office/drawing/2014/main" id="{4F590990-54E1-1A63-59BF-03966335BE65}"/>
              </a:ext>
            </a:extLst>
          </p:cNvPr>
          <p:cNvSpPr txBox="1"/>
          <p:nvPr/>
        </p:nvSpPr>
        <p:spPr>
          <a:xfrm>
            <a:off x="5570136" y="2936489"/>
            <a:ext cx="1919087" cy="307777"/>
          </a:xfrm>
          <a:prstGeom prst="rect">
            <a:avLst/>
          </a:prstGeom>
          <a:solidFill>
            <a:schemeClr val="tx1"/>
          </a:solidFill>
        </p:spPr>
        <p:txBody>
          <a:bodyPr wrap="square" rtlCol="0">
            <a:spAutoFit/>
          </a:bodyPr>
          <a:lstStyle/>
          <a:p>
            <a:pPr algn="ctr"/>
            <a:r>
              <a:rPr lang="en-US" dirty="0">
                <a:solidFill>
                  <a:srgbClr val="FF0000"/>
                </a:solidFill>
              </a:rPr>
              <a:t>4574.26</a:t>
            </a:r>
          </a:p>
        </p:txBody>
      </p:sp>
      <p:sp>
        <p:nvSpPr>
          <p:cNvPr id="19" name="TextBox 18">
            <a:extLst>
              <a:ext uri="{FF2B5EF4-FFF2-40B4-BE49-F238E27FC236}">
                <a16:creationId xmlns:a16="http://schemas.microsoft.com/office/drawing/2014/main" id="{85FD8BCB-28C3-7BEA-4A10-C719E2D2B23E}"/>
              </a:ext>
            </a:extLst>
          </p:cNvPr>
          <p:cNvSpPr txBox="1"/>
          <p:nvPr/>
        </p:nvSpPr>
        <p:spPr>
          <a:xfrm>
            <a:off x="5570136" y="3927888"/>
            <a:ext cx="1919087" cy="307777"/>
          </a:xfrm>
          <a:prstGeom prst="rect">
            <a:avLst/>
          </a:prstGeom>
          <a:solidFill>
            <a:schemeClr val="tx1"/>
          </a:solidFill>
        </p:spPr>
        <p:txBody>
          <a:bodyPr wrap="square" rtlCol="0">
            <a:spAutoFit/>
          </a:bodyPr>
          <a:lstStyle/>
          <a:p>
            <a:pPr algn="ctr"/>
            <a:r>
              <a:rPr lang="en-US" dirty="0">
                <a:solidFill>
                  <a:srgbClr val="FF0000"/>
                </a:solidFill>
              </a:rPr>
              <a:t>4377.38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Team-Ni-Ke</a:t>
            </a:r>
            <a:endParaRPr dirty="0">
              <a:solidFill>
                <a:schemeClr val="lt1"/>
              </a:solidFill>
            </a:endParaRPr>
          </a:p>
        </p:txBody>
      </p:sp>
      <p:pic>
        <p:nvPicPr>
          <p:cNvPr id="193" name="Google Shape;193;p23"/>
          <p:cNvPicPr preferRelativeResize="0"/>
          <p:nvPr/>
        </p:nvPicPr>
        <p:blipFill rotWithShape="1">
          <a:blip r:embed="rId3"/>
          <a:srcRect l="1281" t="9705" r="-1281" b="-9705"/>
          <a:stretch/>
        </p:blipFill>
        <p:spPr>
          <a:xfrm>
            <a:off x="431463" y="1322225"/>
            <a:ext cx="1644300" cy="1644300"/>
          </a:xfrm>
          <a:prstGeom prst="ellipse">
            <a:avLst/>
          </a:prstGeom>
          <a:noFill/>
          <a:ln>
            <a:noFill/>
          </a:ln>
        </p:spPr>
      </p:pic>
      <p:sp>
        <p:nvSpPr>
          <p:cNvPr id="194" name="Google Shape;194;p23"/>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dk1"/>
                </a:solidFill>
              </a:rPr>
              <a:t>Ken Carson, CEO</a:t>
            </a:r>
            <a:endParaRPr sz="1700" dirty="0">
              <a:solidFill>
                <a:schemeClr val="dk1"/>
              </a:solidFill>
            </a:endParaRPr>
          </a:p>
        </p:txBody>
      </p:sp>
      <p:cxnSp>
        <p:nvCxnSpPr>
          <p:cNvPr id="195" name="Google Shape;195;p23"/>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96" name="Google Shape;196;p23"/>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200" dirty="0"/>
              <a:t>The team lead</a:t>
            </a:r>
          </a:p>
          <a:p>
            <a:pPr marL="0" lvl="0" indent="0" algn="ctr" rtl="0">
              <a:lnSpc>
                <a:spcPct val="100000"/>
              </a:lnSpc>
              <a:spcBef>
                <a:spcPts val="0"/>
              </a:spcBef>
              <a:spcAft>
                <a:spcPts val="1600"/>
              </a:spcAft>
              <a:buNone/>
            </a:pPr>
            <a:r>
              <a:rPr lang="en" sz="1200" dirty="0"/>
              <a:t>Data Scientist-13 years</a:t>
            </a:r>
          </a:p>
        </p:txBody>
      </p:sp>
      <p:pic>
        <p:nvPicPr>
          <p:cNvPr id="197" name="Google Shape;197;p23"/>
          <p:cNvPicPr preferRelativeResize="0"/>
          <p:nvPr/>
        </p:nvPicPr>
        <p:blipFill rotWithShape="1">
          <a:blip r:embed="rId4"/>
          <a:srcRect l="2587" t="16365" r="739" b="35897"/>
          <a:stretch/>
        </p:blipFill>
        <p:spPr>
          <a:xfrm>
            <a:off x="2653610" y="1366462"/>
            <a:ext cx="1589617" cy="1635571"/>
          </a:xfrm>
          <a:prstGeom prst="ellipse">
            <a:avLst/>
          </a:prstGeom>
          <a:noFill/>
          <a:ln>
            <a:noFill/>
          </a:ln>
        </p:spPr>
      </p:pic>
      <p:sp>
        <p:nvSpPr>
          <p:cNvPr id="198" name="Google Shape;198;p23"/>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dk1"/>
                </a:solidFill>
              </a:rPr>
              <a:t>James Beta, CTO</a:t>
            </a:r>
            <a:endParaRPr sz="1700" dirty="0">
              <a:solidFill>
                <a:schemeClr val="dk1"/>
              </a:solidFill>
            </a:endParaRPr>
          </a:p>
        </p:txBody>
      </p:sp>
      <p:cxnSp>
        <p:nvCxnSpPr>
          <p:cNvPr id="199" name="Google Shape;199;p23"/>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200" name="Google Shape;200;p23"/>
          <p:cNvSpPr txBox="1">
            <a:spLocks noGrp="1"/>
          </p:cNvSpPr>
          <p:nvPr>
            <p:ph type="body" idx="4294967295"/>
          </p:nvPr>
        </p:nvSpPr>
        <p:spPr>
          <a:xfrm>
            <a:off x="2374545"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200" dirty="0"/>
              <a:t>Project lead</a:t>
            </a:r>
          </a:p>
          <a:p>
            <a:pPr marL="0" lvl="0" indent="0" algn="ctr" rtl="0">
              <a:lnSpc>
                <a:spcPct val="100000"/>
              </a:lnSpc>
              <a:spcBef>
                <a:spcPts val="0"/>
              </a:spcBef>
              <a:spcAft>
                <a:spcPts val="1600"/>
              </a:spcAft>
              <a:buNone/>
            </a:pPr>
            <a:r>
              <a:rPr lang="en-US" sz="1200" dirty="0"/>
              <a:t>Data Scientist -12 years</a:t>
            </a:r>
          </a:p>
        </p:txBody>
      </p:sp>
      <p:pic>
        <p:nvPicPr>
          <p:cNvPr id="201" name="Google Shape;201;p23"/>
          <p:cNvPicPr preferRelativeResize="0"/>
          <p:nvPr/>
        </p:nvPicPr>
        <p:blipFill rotWithShape="1">
          <a:blip r:embed="rId5"/>
          <a:srcRect l="612" t="7865" r="-612" b="11765"/>
          <a:stretch/>
        </p:blipFill>
        <p:spPr>
          <a:xfrm>
            <a:off x="4867379" y="1322213"/>
            <a:ext cx="1644300" cy="1644300"/>
          </a:xfrm>
          <a:prstGeom prst="ellipse">
            <a:avLst/>
          </a:prstGeom>
          <a:noFill/>
          <a:ln>
            <a:noFill/>
          </a:ln>
        </p:spPr>
      </p:pic>
      <p:sp>
        <p:nvSpPr>
          <p:cNvPr id="202" name="Google Shape;202;p23"/>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dk1"/>
                </a:solidFill>
              </a:rPr>
              <a:t>Bash Ashafa, CCO</a:t>
            </a:r>
            <a:endParaRPr sz="1700" dirty="0">
              <a:solidFill>
                <a:schemeClr val="dk1"/>
              </a:solidFill>
            </a:endParaRPr>
          </a:p>
        </p:txBody>
      </p:sp>
      <p:cxnSp>
        <p:nvCxnSpPr>
          <p:cNvPr id="203" name="Google Shape;203;p23"/>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204" name="Google Shape;204;p23"/>
          <p:cNvSpPr txBox="1">
            <a:spLocks noGrp="1"/>
          </p:cNvSpPr>
          <p:nvPr>
            <p:ph type="body" idx="4294967295"/>
          </p:nvPr>
        </p:nvSpPr>
        <p:spPr>
          <a:xfrm>
            <a:off x="4584169"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200" dirty="0"/>
              <a:t>Communications lead</a:t>
            </a:r>
          </a:p>
          <a:p>
            <a:pPr marL="0" lvl="0" indent="0" algn="ctr" rtl="0">
              <a:lnSpc>
                <a:spcPct val="100000"/>
              </a:lnSpc>
              <a:spcBef>
                <a:spcPts val="0"/>
              </a:spcBef>
              <a:spcAft>
                <a:spcPts val="1600"/>
              </a:spcAft>
              <a:buNone/>
            </a:pPr>
            <a:r>
              <a:rPr lang="en" sz="1200" dirty="0"/>
              <a:t>Data scientist 12 years</a:t>
            </a:r>
          </a:p>
        </p:txBody>
      </p:sp>
      <p:pic>
        <p:nvPicPr>
          <p:cNvPr id="205" name="Google Shape;205;p23"/>
          <p:cNvPicPr preferRelativeResize="0"/>
          <p:nvPr/>
        </p:nvPicPr>
        <p:blipFill rotWithShape="1">
          <a:blip r:embed="rId6"/>
          <a:srcRect l="-196" t="805" r="196" b="20865"/>
          <a:stretch/>
        </p:blipFill>
        <p:spPr>
          <a:xfrm>
            <a:off x="7085337" y="1339108"/>
            <a:ext cx="1644300" cy="1644300"/>
          </a:xfrm>
          <a:prstGeom prst="ellipse">
            <a:avLst/>
          </a:prstGeom>
          <a:noFill/>
          <a:ln>
            <a:noFill/>
          </a:ln>
        </p:spPr>
      </p:pic>
      <p:sp>
        <p:nvSpPr>
          <p:cNvPr id="206" name="Google Shape;206;p23"/>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dk1"/>
                </a:solidFill>
              </a:rPr>
              <a:t>Joe Mugo, CPO</a:t>
            </a:r>
            <a:endParaRPr sz="1700" dirty="0">
              <a:solidFill>
                <a:schemeClr val="dk1"/>
              </a:solidFill>
            </a:endParaRPr>
          </a:p>
        </p:txBody>
      </p:sp>
      <p:cxnSp>
        <p:nvCxnSpPr>
          <p:cNvPr id="207" name="Google Shape;207;p23"/>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208" name="Google Shape;208;p23"/>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200" dirty="0"/>
              <a:t>Research lead</a:t>
            </a:r>
          </a:p>
          <a:p>
            <a:pPr marL="0" lvl="0" indent="0" algn="ctr" rtl="0">
              <a:lnSpc>
                <a:spcPct val="100000"/>
              </a:lnSpc>
              <a:spcBef>
                <a:spcPts val="0"/>
              </a:spcBef>
              <a:spcAft>
                <a:spcPts val="1600"/>
              </a:spcAft>
              <a:buNone/>
            </a:pPr>
            <a:r>
              <a:rPr lang="en-US" sz="1200" dirty="0"/>
              <a:t>Data Scientist 10 years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9BDF4-9568-DCAF-6F10-04F2B3C7E967}"/>
              </a:ext>
            </a:extLst>
          </p:cNvPr>
          <p:cNvSpPr>
            <a:spLocks noGrp="1"/>
          </p:cNvSpPr>
          <p:nvPr>
            <p:ph type="title"/>
          </p:nvPr>
        </p:nvSpPr>
        <p:spPr/>
        <p:txBody>
          <a:bodyPr/>
          <a:lstStyle/>
          <a:p>
            <a:pPr marL="457200" marR="0" lvl="0" indent="-342900" algn="l" defTabSz="914400" rtl="0" eaLnBrk="1" fontAlgn="auto" latinLnBrk="0" hangingPunct="1">
              <a:lnSpc>
                <a:spcPct val="115000"/>
              </a:lnSpc>
              <a:spcBef>
                <a:spcPts val="0"/>
              </a:spcBef>
              <a:spcAft>
                <a:spcPts val="0"/>
              </a:spcAft>
              <a:buClr>
                <a:srgbClr val="37474F"/>
              </a:buClr>
              <a:buSzPts val="1800"/>
              <a:buFont typeface="Average"/>
              <a:buChar char="●"/>
              <a:tabLst/>
              <a:defRPr/>
            </a:pPr>
            <a:r>
              <a:rPr kumimoji="0" lang="en-US" sz="1800" b="0" i="0" u="none" strike="noStrike" kern="0" cap="none" spc="0" normalizeH="0" baseline="0" noProof="0" dirty="0">
                <a:ln>
                  <a:noFill/>
                </a:ln>
                <a:solidFill>
                  <a:srgbClr val="37474F"/>
                </a:solidFill>
                <a:effectLst/>
                <a:uLnTx/>
                <a:uFillTx/>
                <a:latin typeface="Average"/>
                <a:sym typeface="Average"/>
              </a:rPr>
              <a:t>Pro</a:t>
            </a:r>
            <a:br>
              <a:rPr kumimoji="0" lang="en-US" sz="1800" b="0" i="0" u="none" strike="noStrike" kern="0" cap="none" spc="0" normalizeH="0" baseline="0" noProof="0" dirty="0">
                <a:ln>
                  <a:noFill/>
                </a:ln>
                <a:solidFill>
                  <a:srgbClr val="37474F"/>
                </a:solidFill>
                <a:effectLst/>
                <a:uLnTx/>
                <a:uFillTx/>
                <a:latin typeface="Average"/>
                <a:sym typeface="Average"/>
              </a:rPr>
            </a:br>
            <a:r>
              <a:rPr kumimoji="0" lang="en-US" sz="1800" b="0" i="0" u="none" strike="noStrike" kern="0" cap="none" spc="0" normalizeH="0" baseline="0" noProof="0" dirty="0">
                <a:ln>
                  <a:noFill/>
                </a:ln>
                <a:solidFill>
                  <a:srgbClr val="37474F"/>
                </a:solidFill>
                <a:effectLst/>
                <a:uLnTx/>
                <a:uFillTx/>
                <a:latin typeface="Average"/>
                <a:sym typeface="Average"/>
              </a:rPr>
              <a:t>Con</a:t>
            </a:r>
          </a:p>
        </p:txBody>
      </p:sp>
      <p:grpSp>
        <p:nvGrpSpPr>
          <p:cNvPr id="4" name="Google Shape;180;p22">
            <a:extLst>
              <a:ext uri="{FF2B5EF4-FFF2-40B4-BE49-F238E27FC236}">
                <a16:creationId xmlns:a16="http://schemas.microsoft.com/office/drawing/2014/main" id="{4AF98749-D61F-3A9C-856A-17A5B0195798}"/>
              </a:ext>
            </a:extLst>
          </p:cNvPr>
          <p:cNvGrpSpPr/>
          <p:nvPr/>
        </p:nvGrpSpPr>
        <p:grpSpPr>
          <a:xfrm rot="5400000">
            <a:off x="-1528551" y="2000821"/>
            <a:ext cx="4377393" cy="643796"/>
            <a:chOff x="6442782" y="3733725"/>
            <a:chExt cx="2459443" cy="351300"/>
          </a:xfrm>
        </p:grpSpPr>
        <p:sp>
          <p:nvSpPr>
            <p:cNvPr id="5" name="Google Shape;181;p22">
              <a:extLst>
                <a:ext uri="{FF2B5EF4-FFF2-40B4-BE49-F238E27FC236}">
                  <a16:creationId xmlns:a16="http://schemas.microsoft.com/office/drawing/2014/main" id="{2643F9AA-580D-A443-7FC1-BFB0A2D5C29F}"/>
                </a:ext>
              </a:extLst>
            </p:cNvPr>
            <p:cNvSpPr/>
            <p:nvPr/>
          </p:nvSpPr>
          <p:spPr>
            <a:xfrm>
              <a:off x="6442782" y="3733725"/>
              <a:ext cx="1768500" cy="351300"/>
            </a:xfrm>
            <a:prstGeom prst="homePlate">
              <a:avLst>
                <a:gd name="adj" fmla="val 50000"/>
              </a:avLst>
            </a:prstGeom>
            <a:solidFill>
              <a:schemeClr val="accent5"/>
            </a:solidFill>
            <a:ln>
              <a:noFill/>
            </a:ln>
          </p:spPr>
          <p:txBody>
            <a:bodyPr spcFirstLastPara="1" wrap="square" lIns="91425" tIns="91425" rIns="91425" bIns="91425" anchor="ctr" anchorCtr="0">
              <a:noAutofit/>
            </a:bodyPr>
            <a:lstStyle/>
            <a:p>
              <a:pPr algn="ctr"/>
              <a:r>
                <a:rPr lang="en-US" sz="2800" dirty="0">
                  <a:solidFill>
                    <a:schemeClr val="lt1"/>
                  </a:solidFill>
                </a:rPr>
                <a:t>Random Forests</a:t>
              </a:r>
              <a:endParaRPr lang="en-US" sz="2800" dirty="0"/>
            </a:p>
          </p:txBody>
        </p:sp>
        <p:sp>
          <p:nvSpPr>
            <p:cNvPr id="6" name="Google Shape;182;p22">
              <a:extLst>
                <a:ext uri="{FF2B5EF4-FFF2-40B4-BE49-F238E27FC236}">
                  <a16:creationId xmlns:a16="http://schemas.microsoft.com/office/drawing/2014/main" id="{93FCE19F-595A-3D55-1565-7A2D49A30667}"/>
                </a:ext>
              </a:extLst>
            </p:cNvPr>
            <p:cNvSpPr/>
            <p:nvPr/>
          </p:nvSpPr>
          <p:spPr>
            <a:xfrm>
              <a:off x="8098525" y="3733725"/>
              <a:ext cx="346500" cy="3513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3;p22">
              <a:extLst>
                <a:ext uri="{FF2B5EF4-FFF2-40B4-BE49-F238E27FC236}">
                  <a16:creationId xmlns:a16="http://schemas.microsoft.com/office/drawing/2014/main" id="{A47C415B-4899-86DE-DCC4-E0379310B38F}"/>
                </a:ext>
              </a:extLst>
            </p:cNvPr>
            <p:cNvSpPr/>
            <p:nvPr/>
          </p:nvSpPr>
          <p:spPr>
            <a:xfrm>
              <a:off x="8327125" y="3733725"/>
              <a:ext cx="346500" cy="3513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4;p22">
              <a:extLst>
                <a:ext uri="{FF2B5EF4-FFF2-40B4-BE49-F238E27FC236}">
                  <a16:creationId xmlns:a16="http://schemas.microsoft.com/office/drawing/2014/main" id="{D663CC75-B357-9C77-9861-F2D9E4C9C952}"/>
                </a:ext>
              </a:extLst>
            </p:cNvPr>
            <p:cNvSpPr/>
            <p:nvPr/>
          </p:nvSpPr>
          <p:spPr>
            <a:xfrm>
              <a:off x="8555725" y="3733725"/>
              <a:ext cx="346500" cy="3513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AC479674-7856-EACA-3BDA-DB11225298DB}"/>
              </a:ext>
            </a:extLst>
          </p:cNvPr>
          <p:cNvPicPr>
            <a:picLocks noChangeAspect="1"/>
          </p:cNvPicPr>
          <p:nvPr/>
        </p:nvPicPr>
        <p:blipFill rotWithShape="1">
          <a:blip r:embed="rId2"/>
          <a:srcRect l="16854" t="17363" r="17303" b="2379"/>
          <a:stretch/>
        </p:blipFill>
        <p:spPr>
          <a:xfrm>
            <a:off x="1652390" y="0"/>
            <a:ext cx="7501678" cy="5141105"/>
          </a:xfrm>
          <a:prstGeom prst="rect">
            <a:avLst/>
          </a:prstGeom>
        </p:spPr>
      </p:pic>
    </p:spTree>
    <p:extLst>
      <p:ext uri="{BB962C8B-B14F-4D97-AF65-F5344CB8AC3E}">
        <p14:creationId xmlns:p14="http://schemas.microsoft.com/office/powerpoint/2010/main" val="2857017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548D-1B4B-AA53-9430-BDEE0162D19A}"/>
              </a:ext>
            </a:extLst>
          </p:cNvPr>
          <p:cNvSpPr>
            <a:spLocks noGrp="1"/>
          </p:cNvSpPr>
          <p:nvPr>
            <p:ph type="title"/>
          </p:nvPr>
        </p:nvSpPr>
        <p:spPr/>
        <p:txBody>
          <a:bodyPr/>
          <a:lstStyle/>
          <a:p>
            <a:r>
              <a:rPr lang="en-US" sz="4400" dirty="0"/>
              <a:t>Conclusion </a:t>
            </a:r>
          </a:p>
        </p:txBody>
      </p:sp>
      <p:sp>
        <p:nvSpPr>
          <p:cNvPr id="3" name="TextBox 2">
            <a:extLst>
              <a:ext uri="{FF2B5EF4-FFF2-40B4-BE49-F238E27FC236}">
                <a16:creationId xmlns:a16="http://schemas.microsoft.com/office/drawing/2014/main" id="{3C6CA25B-317A-A1DA-E76B-C3548923D615}"/>
              </a:ext>
            </a:extLst>
          </p:cNvPr>
          <p:cNvSpPr txBox="1"/>
          <p:nvPr/>
        </p:nvSpPr>
        <p:spPr>
          <a:xfrm>
            <a:off x="623247" y="1271934"/>
            <a:ext cx="8085762" cy="2554545"/>
          </a:xfrm>
          <a:prstGeom prst="rect">
            <a:avLst/>
          </a:prstGeom>
          <a:noFill/>
        </p:spPr>
        <p:txBody>
          <a:bodyPr wrap="square" rtlCol="0">
            <a:spAutoFit/>
          </a:bodyPr>
          <a:lstStyle/>
          <a:p>
            <a:r>
              <a:rPr lang="en-US" sz="2000" dirty="0">
                <a:solidFill>
                  <a:schemeClr val="tx1"/>
                </a:solidFill>
              </a:rPr>
              <a:t>Based on the analysis of the trends and patterns from the three years’ data, a predictive model was created. The model maps the effect of the set of weather conditions to predict the deficit of the renewable energy in comparison to Spain’s fossil energy. Hence, with this information the Spanish government can strategically place investment into the relevant infrastructure to improve production of clean and sustainable electricity and consequently the quality of life for its citizens</a:t>
            </a:r>
          </a:p>
        </p:txBody>
      </p:sp>
    </p:spTree>
    <p:extLst>
      <p:ext uri="{BB962C8B-B14F-4D97-AF65-F5344CB8AC3E}">
        <p14:creationId xmlns:p14="http://schemas.microsoft.com/office/powerpoint/2010/main" val="1850622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3" name="Picture 2">
            <a:extLst>
              <a:ext uri="{FF2B5EF4-FFF2-40B4-BE49-F238E27FC236}">
                <a16:creationId xmlns:a16="http://schemas.microsoft.com/office/drawing/2014/main" id="{66D7D3CA-F97E-4FD2-B7BB-375C0F0FDF3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5609" l="9990" r="98285"/>
                    </a14:imgEffect>
                  </a14:imgLayer>
                </a14:imgProps>
              </a:ext>
            </a:extLst>
          </a:blip>
          <a:stretch>
            <a:fillRect/>
          </a:stretch>
        </p:blipFill>
        <p:spPr>
          <a:xfrm>
            <a:off x="4450356" y="1296113"/>
            <a:ext cx="4775837" cy="3402362"/>
          </a:xfrm>
          <a:prstGeom prst="rect">
            <a:avLst/>
          </a:prstGeom>
          <a:ln>
            <a:noFill/>
          </a:ln>
          <a:effectLst>
            <a:outerShdw blurRad="292100" dist="139700" dir="2700000" algn="tl" rotWithShape="0">
              <a:srgbClr val="333333">
                <a:alpha val="65000"/>
              </a:srgbClr>
            </a:outerShdw>
          </a:effectLst>
        </p:spPr>
      </p:pic>
      <p:sp>
        <p:nvSpPr>
          <p:cNvPr id="65" name="Google Shape;65;p14"/>
          <p:cNvSpPr txBox="1">
            <a:spLocks noGrp="1"/>
          </p:cNvSpPr>
          <p:nvPr>
            <p:ph type="title"/>
          </p:nvPr>
        </p:nvSpPr>
        <p:spPr>
          <a:xfrm>
            <a:off x="311700" y="297869"/>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bg2">
                    <a:lumMod val="10000"/>
                  </a:schemeClr>
                </a:solidFill>
              </a:rPr>
              <a:t>Introduction</a:t>
            </a:r>
            <a:endParaRPr sz="3200" dirty="0">
              <a:solidFill>
                <a:schemeClr val="bg2">
                  <a:lumMod val="10000"/>
                </a:schemeClr>
              </a:solidFill>
            </a:endParaRPr>
          </a:p>
        </p:txBody>
      </p:sp>
      <p:sp>
        <p:nvSpPr>
          <p:cNvPr id="66" name="Google Shape;66;p14"/>
          <p:cNvSpPr txBox="1">
            <a:spLocks noGrp="1"/>
          </p:cNvSpPr>
          <p:nvPr>
            <p:ph type="body" idx="1"/>
          </p:nvPr>
        </p:nvSpPr>
        <p:spPr>
          <a:xfrm>
            <a:off x="311700" y="945806"/>
            <a:ext cx="4869900" cy="2200324"/>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1600"/>
              </a:spcAft>
              <a:buNone/>
            </a:pPr>
            <a:r>
              <a:rPr lang="en" dirty="0">
                <a:solidFill>
                  <a:schemeClr val="accent6">
                    <a:lumMod val="10000"/>
                  </a:schemeClr>
                </a:solidFill>
              </a:rPr>
              <a:t>Spain is experiencing intermittent power deficits due to an increased population that has caused a rise in demand for energy. As such, Espinoza; a high Spanishh gover</a:t>
            </a:r>
            <a:r>
              <a:rPr lang="en-US" dirty="0">
                <a:solidFill>
                  <a:schemeClr val="accent6">
                    <a:lumMod val="10000"/>
                  </a:schemeClr>
                </a:solidFill>
              </a:rPr>
              <a:t>n</a:t>
            </a:r>
            <a:r>
              <a:rPr lang="en" dirty="0">
                <a:solidFill>
                  <a:schemeClr val="accent6">
                    <a:lumMod val="10000"/>
                  </a:schemeClr>
                </a:solidFill>
              </a:rPr>
              <a:t>ment official working in the energy department has approached Ni-Ke with the data her government has been collecting over a period of 3 years in 5 of Spain’s cities for analysis and a predictive model building.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72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Understanding the problem</a:t>
            </a:r>
            <a:endParaRPr dirty="0"/>
          </a:p>
        </p:txBody>
      </p:sp>
      <p:grpSp>
        <p:nvGrpSpPr>
          <p:cNvPr id="72" name="Google Shape;72;p15"/>
          <p:cNvGrpSpPr/>
          <p:nvPr/>
        </p:nvGrpSpPr>
        <p:grpSpPr>
          <a:xfrm>
            <a:off x="431925" y="1304875"/>
            <a:ext cx="2628925" cy="3416400"/>
            <a:chOff x="431925" y="1304875"/>
            <a:chExt cx="2628925" cy="3416400"/>
          </a:xfrm>
        </p:grpSpPr>
        <p:sp>
          <p:nvSpPr>
            <p:cNvPr id="73" name="Google Shape;73;p15"/>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5"/>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Problem 1</a:t>
            </a:r>
            <a:endParaRPr dirty="0">
              <a:solidFill>
                <a:schemeClr val="lt1"/>
              </a:solidFill>
            </a:endParaRPr>
          </a:p>
        </p:txBody>
      </p:sp>
      <p:sp>
        <p:nvSpPr>
          <p:cNvPr id="76" name="Google Shape;76;p15"/>
          <p:cNvSpPr txBox="1">
            <a:spLocks noGrp="1"/>
          </p:cNvSpPr>
          <p:nvPr>
            <p:ph type="body" idx="4294967295"/>
          </p:nvPr>
        </p:nvSpPr>
        <p:spPr>
          <a:xfrm>
            <a:off x="488713" y="2348700"/>
            <a:ext cx="2478600" cy="27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Inter"/>
              </a:rPr>
              <a:t> To maintain and improve the standard of living by investing in electricity infrastructure. </a:t>
            </a:r>
            <a:endParaRPr dirty="0">
              <a:solidFill>
                <a:schemeClr val="tx1"/>
              </a:solidFill>
            </a:endParaRPr>
          </a:p>
        </p:txBody>
      </p:sp>
      <p:grpSp>
        <p:nvGrpSpPr>
          <p:cNvPr id="77" name="Google Shape;77;p15"/>
          <p:cNvGrpSpPr/>
          <p:nvPr/>
        </p:nvGrpSpPr>
        <p:grpSpPr>
          <a:xfrm>
            <a:off x="3320450" y="1304875"/>
            <a:ext cx="2632500" cy="3416400"/>
            <a:chOff x="3320450" y="1304875"/>
            <a:chExt cx="2632500" cy="3416400"/>
          </a:xfrm>
        </p:grpSpPr>
        <p:sp>
          <p:nvSpPr>
            <p:cNvPr id="78" name="Google Shape;78;p15"/>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5"/>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Problem 2</a:t>
            </a:r>
            <a:endParaRPr dirty="0">
              <a:solidFill>
                <a:schemeClr val="lt1"/>
              </a:solidFill>
            </a:endParaRPr>
          </a:p>
        </p:txBody>
      </p:sp>
      <p:sp>
        <p:nvSpPr>
          <p:cNvPr id="81" name="Google Shape;81;p15"/>
          <p:cNvSpPr txBox="1">
            <a:spLocks noGrp="1"/>
          </p:cNvSpPr>
          <p:nvPr>
            <p:ph type="body" idx="4294967295"/>
          </p:nvPr>
        </p:nvSpPr>
        <p:spPr>
          <a:xfrm>
            <a:off x="3364313" y="2348700"/>
            <a:ext cx="2478600" cy="2794800"/>
          </a:xfrm>
          <a:prstGeom prst="rect">
            <a:avLst/>
          </a:prstGeom>
        </p:spPr>
        <p:txBody>
          <a:bodyPr spcFirstLastPara="1" wrap="square" lIns="91425" tIns="91425" rIns="91425" bIns="91425" anchor="t" anchorCtr="0">
            <a:noAutofit/>
          </a:bodyPr>
          <a:lstStyle/>
          <a:p>
            <a:pPr marL="0" indent="0" algn="ctr">
              <a:buNone/>
            </a:pPr>
            <a:r>
              <a:rPr lang="en-US" dirty="0">
                <a:solidFill>
                  <a:schemeClr val="tx1"/>
                </a:solidFill>
                <a:latin typeface="Inter"/>
              </a:rPr>
              <a:t>To analyze the trends and patterns of the country's renewable sources and fossil fuel energy generation. </a:t>
            </a:r>
            <a:endParaRPr dirty="0">
              <a:solidFill>
                <a:schemeClr val="tx1"/>
              </a:solidFill>
              <a:latin typeface="Inter"/>
            </a:endParaRPr>
          </a:p>
        </p:txBody>
      </p:sp>
      <p:grpSp>
        <p:nvGrpSpPr>
          <p:cNvPr id="82" name="Google Shape;82;p15"/>
          <p:cNvGrpSpPr/>
          <p:nvPr/>
        </p:nvGrpSpPr>
        <p:grpSpPr>
          <a:xfrm>
            <a:off x="6212550" y="1304875"/>
            <a:ext cx="2632500" cy="3416400"/>
            <a:chOff x="6212550" y="1304875"/>
            <a:chExt cx="2632500" cy="3416400"/>
          </a:xfrm>
        </p:grpSpPr>
        <p:sp>
          <p:nvSpPr>
            <p:cNvPr id="83" name="Google Shape;83;p15"/>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5"/>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Problem 3</a:t>
            </a:r>
            <a:endParaRPr dirty="0">
              <a:solidFill>
                <a:schemeClr val="lt1"/>
              </a:solidFill>
            </a:endParaRPr>
          </a:p>
        </p:txBody>
      </p:sp>
      <p:sp>
        <p:nvSpPr>
          <p:cNvPr id="86" name="Google Shape;86;p15"/>
          <p:cNvSpPr txBox="1">
            <a:spLocks noGrp="1"/>
          </p:cNvSpPr>
          <p:nvPr>
            <p:ph type="body" idx="4294967295"/>
          </p:nvPr>
        </p:nvSpPr>
        <p:spPr>
          <a:xfrm>
            <a:off x="6346350" y="2348700"/>
            <a:ext cx="2478600" cy="279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solidFill>
                  <a:schemeClr val="tx1"/>
                </a:solidFill>
                <a:latin typeface="Inter"/>
              </a:rPr>
              <a:t>To model the shortfall between the energy generated by means of fossil fuels and various renewable sources </a:t>
            </a:r>
            <a:endParaRPr dirty="0">
              <a:solidFill>
                <a:schemeClr val="tx1"/>
              </a:solidFill>
              <a:latin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6" name="Picture 5">
            <a:extLst>
              <a:ext uri="{FF2B5EF4-FFF2-40B4-BE49-F238E27FC236}">
                <a16:creationId xmlns:a16="http://schemas.microsoft.com/office/drawing/2014/main" id="{6EFB9FAB-7611-AD65-ECB6-D49584AA5E39}"/>
              </a:ext>
            </a:extLst>
          </p:cNvPr>
          <p:cNvPicPr>
            <a:picLocks noChangeAspect="1"/>
          </p:cNvPicPr>
          <p:nvPr/>
        </p:nvPicPr>
        <p:blipFill rotWithShape="1">
          <a:blip r:embed="rId3"/>
          <a:srcRect t="5543" b="14273"/>
          <a:stretch/>
        </p:blipFill>
        <p:spPr>
          <a:xfrm>
            <a:off x="1" y="0"/>
            <a:ext cx="4219574" cy="5143500"/>
          </a:xfrm>
          <a:prstGeom prst="rect">
            <a:avLst/>
          </a:prstGeom>
        </p:spPr>
      </p:pic>
      <p:sp>
        <p:nvSpPr>
          <p:cNvPr id="96" name="Google Shape;96;p17"/>
          <p:cNvSpPr txBox="1">
            <a:spLocks noGrp="1"/>
          </p:cNvSpPr>
          <p:nvPr>
            <p:ph type="title"/>
          </p:nvPr>
        </p:nvSpPr>
        <p:spPr>
          <a:xfrm>
            <a:off x="381001" y="86083"/>
            <a:ext cx="8143874" cy="10950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37474F"/>
                </a:solidFill>
              </a:rPr>
              <a:t>Problem </a:t>
            </a:r>
            <a:r>
              <a:rPr lang="en" sz="6000" dirty="0"/>
              <a:t> Statement</a:t>
            </a:r>
            <a:endParaRPr sz="6000" dirty="0"/>
          </a:p>
        </p:txBody>
      </p:sp>
      <p:sp>
        <p:nvSpPr>
          <p:cNvPr id="4" name="TextBox 3">
            <a:extLst>
              <a:ext uri="{FF2B5EF4-FFF2-40B4-BE49-F238E27FC236}">
                <a16:creationId xmlns:a16="http://schemas.microsoft.com/office/drawing/2014/main" id="{04B6655F-A401-F20A-6DD5-5B5A414F279B}"/>
              </a:ext>
            </a:extLst>
          </p:cNvPr>
          <p:cNvSpPr txBox="1"/>
          <p:nvPr/>
        </p:nvSpPr>
        <p:spPr>
          <a:xfrm>
            <a:off x="4254186" y="954884"/>
            <a:ext cx="4889813" cy="4102533"/>
          </a:xfrm>
          <a:prstGeom prst="rect">
            <a:avLst/>
          </a:prstGeom>
          <a:noFill/>
        </p:spPr>
        <p:txBody>
          <a:bodyPr wrap="square" rtlCol="0">
            <a:spAutoFit/>
          </a:bodyPr>
          <a:lstStyle/>
          <a:p>
            <a:pPr algn="ctr">
              <a:lnSpc>
                <a:spcPct val="150000"/>
              </a:lnSpc>
            </a:pPr>
            <a:r>
              <a:rPr lang="en-US" sz="2200" dirty="0">
                <a:solidFill>
                  <a:schemeClr val="accent3">
                    <a:lumMod val="20000"/>
                    <a:lumOff val="80000"/>
                  </a:schemeClr>
                </a:solidFill>
                <a:latin typeface="Inter"/>
              </a:rPr>
              <a:t>Power outages due to deficiencies in energy production, weighs on the Spanish government’s mandate to  improve the Spaniards living standard as their top priority. They hired Ni-Ke to show the trends &amp; patterns that the renewable energy sources data has and to build a predictive model.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Exploratory Data Analysis</a:t>
            </a:r>
            <a:endParaRPr dirty="0"/>
          </a:p>
        </p:txBody>
      </p:sp>
      <p:sp>
        <p:nvSpPr>
          <p:cNvPr id="102" name="Google Shape;102;p1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1600"/>
              </a:spcBef>
              <a:spcAft>
                <a:spcPts val="0"/>
              </a:spcAft>
              <a:buNone/>
            </a:pPr>
            <a:r>
              <a:rPr lang="en-US" sz="2800" b="1" dirty="0">
                <a:solidFill>
                  <a:srgbClr val="37474F"/>
                </a:solidFill>
                <a:latin typeface="Oswald" panose="00000500000000000000" pitchFamily="2" charset="0"/>
              </a:rPr>
              <a:t>The content:</a:t>
            </a:r>
          </a:p>
          <a:p>
            <a:pPr marL="457200" lvl="0" indent="-342900" algn="l" rtl="0">
              <a:spcBef>
                <a:spcPts val="0"/>
              </a:spcBef>
              <a:spcAft>
                <a:spcPts val="0"/>
              </a:spcAft>
              <a:buSzPts val="1800"/>
              <a:buChar char="●"/>
            </a:pPr>
            <a:r>
              <a:rPr lang="en-US" dirty="0">
                <a:solidFill>
                  <a:srgbClr val="37474F"/>
                </a:solidFill>
                <a:latin typeface="+mn-lt"/>
              </a:rPr>
              <a:t>Data content</a:t>
            </a:r>
          </a:p>
          <a:p>
            <a:pPr marL="457200" lvl="0" indent="-342900" algn="l" rtl="0">
              <a:spcBef>
                <a:spcPts val="0"/>
              </a:spcBef>
              <a:spcAft>
                <a:spcPts val="0"/>
              </a:spcAft>
              <a:buSzPts val="1800"/>
              <a:buChar char="●"/>
            </a:pPr>
            <a:r>
              <a:rPr lang="en-US" dirty="0">
                <a:solidFill>
                  <a:srgbClr val="37474F"/>
                </a:solidFill>
                <a:latin typeface="+mn-lt"/>
              </a:rPr>
              <a:t>Data Patterns</a:t>
            </a:r>
          </a:p>
          <a:p>
            <a:pPr marL="457200" lvl="0" indent="-342900" algn="l" rtl="0">
              <a:spcBef>
                <a:spcPts val="0"/>
              </a:spcBef>
              <a:spcAft>
                <a:spcPts val="0"/>
              </a:spcAft>
              <a:buSzPts val="1800"/>
              <a:buChar char="●"/>
            </a:pPr>
            <a:r>
              <a:rPr lang="en-US" dirty="0">
                <a:solidFill>
                  <a:srgbClr val="37474F"/>
                </a:solidFill>
                <a:latin typeface="+mn-lt"/>
              </a:rPr>
              <a:t>Data Visuals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054" name="Picture 6" descr="Nonrenewable Resources oil coal natural gas nuclear energy">
            <a:extLst>
              <a:ext uri="{FF2B5EF4-FFF2-40B4-BE49-F238E27FC236}">
                <a16:creationId xmlns:a16="http://schemas.microsoft.com/office/drawing/2014/main" id="{46A22C68-0075-E8B3-6876-00DABEEC17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36"/>
          <a:stretch/>
        </p:blipFill>
        <p:spPr bwMode="auto">
          <a:xfrm>
            <a:off x="4572000" y="324980"/>
            <a:ext cx="4572000" cy="22467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E26534-95FB-7703-CC00-1E645D319640}"/>
              </a:ext>
            </a:extLst>
          </p:cNvPr>
          <p:cNvSpPr txBox="1"/>
          <p:nvPr/>
        </p:nvSpPr>
        <p:spPr>
          <a:xfrm>
            <a:off x="4572000" y="2514570"/>
            <a:ext cx="4572000" cy="369332"/>
          </a:xfrm>
          <a:prstGeom prst="rect">
            <a:avLst/>
          </a:prstGeom>
          <a:solidFill>
            <a:schemeClr val="tx1"/>
          </a:solidFill>
        </p:spPr>
        <p:txBody>
          <a:bodyPr wrap="square" rtlCol="0">
            <a:spAutoFit/>
          </a:bodyPr>
          <a:lstStyle/>
          <a:p>
            <a:pPr algn="ctr"/>
            <a:r>
              <a:rPr lang="en-US" sz="1800" b="1" dirty="0">
                <a:solidFill>
                  <a:schemeClr val="tx1"/>
                </a:solidFill>
                <a:latin typeface="+mn-lt"/>
              </a:rPr>
              <a:t>RENEWABLE SOURCES EXAMPLES</a:t>
            </a:r>
          </a:p>
        </p:txBody>
      </p:sp>
      <p:pic>
        <p:nvPicPr>
          <p:cNvPr id="2056" name="Picture 8" descr="Renewable Resources: Definition, Examples, Advantages, Disadvantages &amp; its  Future - Physics In My View">
            <a:extLst>
              <a:ext uri="{FF2B5EF4-FFF2-40B4-BE49-F238E27FC236}">
                <a16:creationId xmlns:a16="http://schemas.microsoft.com/office/drawing/2014/main" id="{26CE5A05-6248-6F96-E662-A0B10CE6D2A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7751"/>
                    </a14:imgEffect>
                    <a14:imgEffect>
                      <a14:saturation sat="170000"/>
                    </a14:imgEffect>
                  </a14:imgLayer>
                </a14:imgProps>
              </a:ext>
              <a:ext uri="{28A0092B-C50C-407E-A947-70E740481C1C}">
                <a14:useLocalDpi xmlns:a14="http://schemas.microsoft.com/office/drawing/2010/main" val="0"/>
              </a:ext>
            </a:extLst>
          </a:blip>
          <a:srcRect/>
          <a:stretch>
            <a:fillRect/>
          </a:stretch>
        </p:blipFill>
        <p:spPr bwMode="auto">
          <a:xfrm>
            <a:off x="4572000" y="2857500"/>
            <a:ext cx="4572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398086-54C2-BB7B-D087-38CCAFC9B87E}"/>
              </a:ext>
            </a:extLst>
          </p:cNvPr>
          <p:cNvSpPr txBox="1"/>
          <p:nvPr/>
        </p:nvSpPr>
        <p:spPr>
          <a:xfrm>
            <a:off x="4722031" y="2956234"/>
            <a:ext cx="723014" cy="307777"/>
          </a:xfrm>
          <a:prstGeom prst="rect">
            <a:avLst/>
          </a:prstGeom>
          <a:noFill/>
        </p:spPr>
        <p:txBody>
          <a:bodyPr wrap="square" rtlCol="0">
            <a:spAutoFit/>
          </a:bodyPr>
          <a:lstStyle/>
          <a:p>
            <a:r>
              <a:rPr lang="en-US" b="1" dirty="0">
                <a:solidFill>
                  <a:schemeClr val="tx2">
                    <a:lumMod val="10000"/>
                  </a:schemeClr>
                </a:solidFill>
                <a:latin typeface="+mn-lt"/>
              </a:rPr>
              <a:t>WIND</a:t>
            </a:r>
          </a:p>
        </p:txBody>
      </p:sp>
      <p:sp>
        <p:nvSpPr>
          <p:cNvPr id="12" name="TextBox 11">
            <a:extLst>
              <a:ext uri="{FF2B5EF4-FFF2-40B4-BE49-F238E27FC236}">
                <a16:creationId xmlns:a16="http://schemas.microsoft.com/office/drawing/2014/main" id="{6DE49664-6CDD-E737-C4F2-7F30FAAF4D51}"/>
              </a:ext>
            </a:extLst>
          </p:cNvPr>
          <p:cNvSpPr txBox="1"/>
          <p:nvPr/>
        </p:nvSpPr>
        <p:spPr>
          <a:xfrm>
            <a:off x="5531387" y="3087965"/>
            <a:ext cx="723014" cy="307777"/>
          </a:xfrm>
          <a:prstGeom prst="rect">
            <a:avLst/>
          </a:prstGeom>
          <a:noFill/>
        </p:spPr>
        <p:txBody>
          <a:bodyPr wrap="square" rtlCol="0">
            <a:spAutoFit/>
          </a:bodyPr>
          <a:lstStyle/>
          <a:p>
            <a:r>
              <a:rPr lang="en-US" b="1" dirty="0">
                <a:solidFill>
                  <a:schemeClr val="tx1"/>
                </a:solidFill>
                <a:latin typeface="+mn-lt"/>
              </a:rPr>
              <a:t>WIND</a:t>
            </a:r>
          </a:p>
        </p:txBody>
      </p:sp>
      <p:sp>
        <p:nvSpPr>
          <p:cNvPr id="13" name="TextBox 12">
            <a:extLst>
              <a:ext uri="{FF2B5EF4-FFF2-40B4-BE49-F238E27FC236}">
                <a16:creationId xmlns:a16="http://schemas.microsoft.com/office/drawing/2014/main" id="{7CE71BB7-69B5-2FB8-210E-2CC4DB984BF9}"/>
              </a:ext>
            </a:extLst>
          </p:cNvPr>
          <p:cNvSpPr txBox="1"/>
          <p:nvPr/>
        </p:nvSpPr>
        <p:spPr>
          <a:xfrm>
            <a:off x="6315740" y="2979371"/>
            <a:ext cx="1535227" cy="246221"/>
          </a:xfrm>
          <a:prstGeom prst="rect">
            <a:avLst/>
          </a:prstGeom>
          <a:noFill/>
        </p:spPr>
        <p:txBody>
          <a:bodyPr wrap="square" rtlCol="0">
            <a:spAutoFit/>
          </a:bodyPr>
          <a:lstStyle/>
          <a:p>
            <a:r>
              <a:rPr lang="en-US" sz="1000" b="1" dirty="0">
                <a:solidFill>
                  <a:schemeClr val="tx2">
                    <a:lumMod val="10000"/>
                  </a:schemeClr>
                </a:solidFill>
                <a:latin typeface="+mn-lt"/>
              </a:rPr>
              <a:t>GEOTHERMAL</a:t>
            </a:r>
          </a:p>
        </p:txBody>
      </p:sp>
      <p:sp>
        <p:nvSpPr>
          <p:cNvPr id="14" name="TextBox 13">
            <a:extLst>
              <a:ext uri="{FF2B5EF4-FFF2-40B4-BE49-F238E27FC236}">
                <a16:creationId xmlns:a16="http://schemas.microsoft.com/office/drawing/2014/main" id="{201A171A-7CA4-7F8C-0B0A-11BDBCC142F3}"/>
              </a:ext>
            </a:extLst>
          </p:cNvPr>
          <p:cNvSpPr txBox="1"/>
          <p:nvPr/>
        </p:nvSpPr>
        <p:spPr>
          <a:xfrm>
            <a:off x="7365603" y="3015763"/>
            <a:ext cx="871870" cy="307777"/>
          </a:xfrm>
          <a:prstGeom prst="rect">
            <a:avLst/>
          </a:prstGeom>
          <a:noFill/>
        </p:spPr>
        <p:txBody>
          <a:bodyPr wrap="square" rtlCol="0">
            <a:spAutoFit/>
          </a:bodyPr>
          <a:lstStyle/>
          <a:p>
            <a:r>
              <a:rPr lang="en-US" b="1" dirty="0">
                <a:solidFill>
                  <a:schemeClr val="tx1"/>
                </a:solidFill>
                <a:latin typeface="+mn-lt"/>
              </a:rPr>
              <a:t>SOLAR</a:t>
            </a:r>
          </a:p>
        </p:txBody>
      </p:sp>
      <p:sp>
        <p:nvSpPr>
          <p:cNvPr id="15" name="TextBox 14">
            <a:extLst>
              <a:ext uri="{FF2B5EF4-FFF2-40B4-BE49-F238E27FC236}">
                <a16:creationId xmlns:a16="http://schemas.microsoft.com/office/drawing/2014/main" id="{C94CB250-AAB1-6AF0-D205-28140D30D89F}"/>
              </a:ext>
            </a:extLst>
          </p:cNvPr>
          <p:cNvSpPr txBox="1"/>
          <p:nvPr/>
        </p:nvSpPr>
        <p:spPr>
          <a:xfrm>
            <a:off x="8360152" y="2956234"/>
            <a:ext cx="723014" cy="307777"/>
          </a:xfrm>
          <a:prstGeom prst="rect">
            <a:avLst/>
          </a:prstGeom>
          <a:noFill/>
        </p:spPr>
        <p:txBody>
          <a:bodyPr wrap="square" rtlCol="0">
            <a:spAutoFit/>
          </a:bodyPr>
          <a:lstStyle/>
          <a:p>
            <a:r>
              <a:rPr lang="en-US" b="1" dirty="0">
                <a:solidFill>
                  <a:schemeClr val="tx2">
                    <a:lumMod val="10000"/>
                  </a:schemeClr>
                </a:solidFill>
                <a:latin typeface="+mn-lt"/>
              </a:rPr>
              <a:t>SEA</a:t>
            </a:r>
          </a:p>
        </p:txBody>
      </p:sp>
      <p:sp>
        <p:nvSpPr>
          <p:cNvPr id="7" name="Title 6">
            <a:extLst>
              <a:ext uri="{FF2B5EF4-FFF2-40B4-BE49-F238E27FC236}">
                <a16:creationId xmlns:a16="http://schemas.microsoft.com/office/drawing/2014/main" id="{806BF12F-4343-AACB-F6B2-E3D2A2B0BEFB}"/>
              </a:ext>
            </a:extLst>
          </p:cNvPr>
          <p:cNvSpPr>
            <a:spLocks noGrp="1"/>
          </p:cNvSpPr>
          <p:nvPr>
            <p:ph type="title"/>
          </p:nvPr>
        </p:nvSpPr>
        <p:spPr>
          <a:xfrm>
            <a:off x="0" y="730526"/>
            <a:ext cx="3477160" cy="747400"/>
          </a:xfrm>
        </p:spPr>
        <p:txBody>
          <a:bodyPr/>
          <a:lstStyle/>
          <a:p>
            <a:r>
              <a:rPr lang="en-US" dirty="0"/>
              <a:t>Brief Review</a:t>
            </a:r>
          </a:p>
        </p:txBody>
      </p:sp>
      <p:sp>
        <p:nvSpPr>
          <p:cNvPr id="8" name="TextBox 7">
            <a:extLst>
              <a:ext uri="{FF2B5EF4-FFF2-40B4-BE49-F238E27FC236}">
                <a16:creationId xmlns:a16="http://schemas.microsoft.com/office/drawing/2014/main" id="{20525CD9-756C-397B-24D8-EECB49A6EE15}"/>
              </a:ext>
            </a:extLst>
          </p:cNvPr>
          <p:cNvSpPr txBox="1"/>
          <p:nvPr/>
        </p:nvSpPr>
        <p:spPr>
          <a:xfrm>
            <a:off x="1047720" y="1937604"/>
            <a:ext cx="2429440" cy="2246769"/>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tx1"/>
                </a:solidFill>
              </a:rPr>
              <a:t>Non renewable energy is  depleting and the heavy reliance to it creates  a growing deficit</a:t>
            </a:r>
          </a:p>
          <a:p>
            <a:pPr marL="285750" indent="-285750">
              <a:buFont typeface="Wingdings" panose="05000000000000000000" pitchFamily="2" charset="2"/>
              <a:buChar char="§"/>
            </a:pPr>
            <a:endParaRPr lang="en-US" dirty="0">
              <a:solidFill>
                <a:schemeClr val="tx1"/>
              </a:solidFill>
            </a:endParaRPr>
          </a:p>
          <a:p>
            <a:pPr marL="285750" indent="-285750">
              <a:buFont typeface="Wingdings" panose="05000000000000000000" pitchFamily="2" charset="2"/>
              <a:buChar char="§"/>
            </a:pPr>
            <a:r>
              <a:rPr lang="en-US" dirty="0">
                <a:solidFill>
                  <a:schemeClr val="tx1"/>
                </a:solidFill>
              </a:rPr>
              <a:t>Renewable energy on the other hand is perpetual and the ability to tap it creates a sustainable resource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191DEE-DBA3-EA1E-7A60-09991D0F208C}"/>
              </a:ext>
            </a:extLst>
          </p:cNvPr>
          <p:cNvPicPr>
            <a:picLocks noChangeAspect="1"/>
          </p:cNvPicPr>
          <p:nvPr/>
        </p:nvPicPr>
        <p:blipFill>
          <a:blip r:embed="rId3"/>
          <a:stretch>
            <a:fillRect/>
          </a:stretch>
        </p:blipFill>
        <p:spPr>
          <a:xfrm>
            <a:off x="0" y="-1"/>
            <a:ext cx="4572000" cy="2327097"/>
          </a:xfrm>
          <a:prstGeom prst="rect">
            <a:avLst/>
          </a:prstGeom>
        </p:spPr>
      </p:pic>
      <p:sp>
        <p:nvSpPr>
          <p:cNvPr id="11" name="TextBox 10">
            <a:extLst>
              <a:ext uri="{FF2B5EF4-FFF2-40B4-BE49-F238E27FC236}">
                <a16:creationId xmlns:a16="http://schemas.microsoft.com/office/drawing/2014/main" id="{816207FE-7E83-B174-D70F-FE816E17ED75}"/>
              </a:ext>
            </a:extLst>
          </p:cNvPr>
          <p:cNvSpPr txBox="1"/>
          <p:nvPr/>
        </p:nvSpPr>
        <p:spPr>
          <a:xfrm>
            <a:off x="688368" y="3102796"/>
            <a:ext cx="3513762" cy="646331"/>
          </a:xfrm>
          <a:prstGeom prst="rect">
            <a:avLst/>
          </a:prstGeom>
          <a:noFill/>
        </p:spPr>
        <p:txBody>
          <a:bodyPr wrap="square" rtlCol="0">
            <a:spAutoFit/>
          </a:bodyPr>
          <a:lstStyle/>
          <a:p>
            <a:pPr algn="ctr"/>
            <a:r>
              <a:rPr lang="en-US" sz="3600" dirty="0">
                <a:solidFill>
                  <a:schemeClr val="tx1"/>
                </a:solidFill>
                <a:latin typeface="Oswald" panose="00000500000000000000" pitchFamily="2" charset="0"/>
              </a:rPr>
              <a:t>Renewable Energy</a:t>
            </a:r>
          </a:p>
        </p:txBody>
      </p:sp>
      <p:sp>
        <p:nvSpPr>
          <p:cNvPr id="13" name="TextBox 12">
            <a:extLst>
              <a:ext uri="{FF2B5EF4-FFF2-40B4-BE49-F238E27FC236}">
                <a16:creationId xmlns:a16="http://schemas.microsoft.com/office/drawing/2014/main" id="{EAEC04F9-089D-3A92-8D81-87F96163F525}"/>
              </a:ext>
            </a:extLst>
          </p:cNvPr>
          <p:cNvSpPr txBox="1"/>
          <p:nvPr/>
        </p:nvSpPr>
        <p:spPr>
          <a:xfrm>
            <a:off x="5260371" y="1163547"/>
            <a:ext cx="2948684" cy="32669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Wind speed</a:t>
            </a:r>
          </a:p>
          <a:p>
            <a:pPr marL="342900" indent="-342900">
              <a:lnSpc>
                <a:spcPct val="150000"/>
              </a:lnSpc>
              <a:buFont typeface="Arial" panose="020B0604020202020204" pitchFamily="34" charset="0"/>
              <a:buChar char="•"/>
            </a:pPr>
            <a:r>
              <a:rPr lang="en-US" sz="2000" dirty="0"/>
              <a:t>Wind direction</a:t>
            </a:r>
          </a:p>
          <a:p>
            <a:pPr marL="342900" indent="-342900">
              <a:lnSpc>
                <a:spcPct val="150000"/>
              </a:lnSpc>
              <a:buFont typeface="Arial" panose="020B0604020202020204" pitchFamily="34" charset="0"/>
              <a:buChar char="•"/>
            </a:pPr>
            <a:r>
              <a:rPr lang="en-US" sz="2000" dirty="0"/>
              <a:t>Temperature</a:t>
            </a:r>
          </a:p>
          <a:p>
            <a:pPr marL="342900" indent="-342900">
              <a:lnSpc>
                <a:spcPct val="150000"/>
              </a:lnSpc>
              <a:buFont typeface="Arial" panose="020B0604020202020204" pitchFamily="34" charset="0"/>
              <a:buChar char="•"/>
            </a:pPr>
            <a:r>
              <a:rPr lang="en-US" sz="2000" dirty="0"/>
              <a:t>Rainfall</a:t>
            </a:r>
          </a:p>
          <a:p>
            <a:pPr marL="342900" indent="-342900">
              <a:lnSpc>
                <a:spcPct val="150000"/>
              </a:lnSpc>
              <a:buFont typeface="Arial" panose="020B0604020202020204" pitchFamily="34" charset="0"/>
              <a:buChar char="•"/>
            </a:pPr>
            <a:r>
              <a:rPr lang="en-US" sz="2000" dirty="0"/>
              <a:t>Humidity</a:t>
            </a:r>
          </a:p>
          <a:p>
            <a:pPr marL="342900" indent="-342900">
              <a:lnSpc>
                <a:spcPct val="150000"/>
              </a:lnSpc>
              <a:buFont typeface="Arial" panose="020B0604020202020204" pitchFamily="34" charset="0"/>
              <a:buChar char="•"/>
            </a:pPr>
            <a:r>
              <a:rPr lang="en-US" sz="2000" dirty="0"/>
              <a:t>Cloud coverage</a:t>
            </a:r>
          </a:p>
          <a:p>
            <a:pPr marL="342900" indent="-342900">
              <a:lnSpc>
                <a:spcPct val="150000"/>
              </a:lnSpc>
              <a:buFont typeface="Arial" panose="020B0604020202020204" pitchFamily="34" charset="0"/>
              <a:buChar char="•"/>
            </a:pPr>
            <a:r>
              <a:rPr lang="en-US" sz="2000" dirty="0"/>
              <a:t>Snow fall</a:t>
            </a:r>
          </a:p>
        </p:txBody>
      </p:sp>
      <p:sp>
        <p:nvSpPr>
          <p:cNvPr id="14" name="TextBox 13">
            <a:extLst>
              <a:ext uri="{FF2B5EF4-FFF2-40B4-BE49-F238E27FC236}">
                <a16:creationId xmlns:a16="http://schemas.microsoft.com/office/drawing/2014/main" id="{00AC69CA-B685-EE87-5920-41F001CDEBCD}"/>
              </a:ext>
            </a:extLst>
          </p:cNvPr>
          <p:cNvSpPr txBox="1"/>
          <p:nvPr/>
        </p:nvSpPr>
        <p:spPr>
          <a:xfrm>
            <a:off x="5137079" y="441789"/>
            <a:ext cx="3349375" cy="553998"/>
          </a:xfrm>
          <a:prstGeom prst="rect">
            <a:avLst/>
          </a:prstGeom>
          <a:noFill/>
        </p:spPr>
        <p:txBody>
          <a:bodyPr wrap="square" rtlCol="0">
            <a:spAutoFit/>
          </a:bodyPr>
          <a:lstStyle/>
          <a:p>
            <a:r>
              <a:rPr lang="en-US" sz="3000" dirty="0">
                <a:latin typeface="Oswald" panose="00000500000000000000" pitchFamily="2" charset="0"/>
              </a:rPr>
              <a:t>Factors </a:t>
            </a:r>
          </a:p>
        </p:txBody>
      </p:sp>
    </p:spTree>
    <p:extLst>
      <p:ext uri="{BB962C8B-B14F-4D97-AF65-F5344CB8AC3E}">
        <p14:creationId xmlns:p14="http://schemas.microsoft.com/office/powerpoint/2010/main" val="2888653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599089"/>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rgbClr val="FADE8C"/>
                </a:solidFill>
              </a:rPr>
              <a:t>Fun facts</a:t>
            </a:r>
            <a:endParaRPr sz="4000" dirty="0">
              <a:solidFill>
                <a:srgbClr val="FADE8C"/>
              </a:solidFill>
            </a:endParaRPr>
          </a:p>
        </p:txBody>
      </p:sp>
      <p:sp>
        <p:nvSpPr>
          <p:cNvPr id="10" name="Oval 9">
            <a:extLst>
              <a:ext uri="{FF2B5EF4-FFF2-40B4-BE49-F238E27FC236}">
                <a16:creationId xmlns:a16="http://schemas.microsoft.com/office/drawing/2014/main" id="{FD609E5E-C853-DB40-FBE7-6EE8435C8B6F}"/>
              </a:ext>
            </a:extLst>
          </p:cNvPr>
          <p:cNvSpPr/>
          <p:nvPr/>
        </p:nvSpPr>
        <p:spPr>
          <a:xfrm>
            <a:off x="599090" y="488844"/>
            <a:ext cx="1460938" cy="9249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B6A0DA2-4954-266D-132A-336D0773224C}"/>
              </a:ext>
            </a:extLst>
          </p:cNvPr>
          <p:cNvSpPr/>
          <p:nvPr/>
        </p:nvSpPr>
        <p:spPr>
          <a:xfrm>
            <a:off x="131380" y="9960"/>
            <a:ext cx="2396358" cy="1616294"/>
          </a:xfrm>
          <a:prstGeom prst="roundRect">
            <a:avLst>
              <a:gd name="adj" fmla="val 50000"/>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bg1">
                    <a:lumMod val="50000"/>
                  </a:schemeClr>
                </a:solidFill>
                <a:latin typeface="Footlight MT Light" panose="0204060206030A020304" pitchFamily="18" charset="0"/>
              </a:rPr>
              <a:t>Coal only generates 29% of its original value in energy. But wind power generates 1,164% of its original value!</a:t>
            </a:r>
            <a:endParaRPr lang="en-US" b="1" i="0" dirty="0">
              <a:solidFill>
                <a:schemeClr val="bg1">
                  <a:lumMod val="50000"/>
                </a:schemeClr>
              </a:solidFill>
              <a:effectLst/>
              <a:latin typeface="Footlight MT Light" panose="0204060206030A020304" pitchFamily="18" charset="0"/>
            </a:endParaRPr>
          </a:p>
        </p:txBody>
      </p:sp>
      <p:sp>
        <p:nvSpPr>
          <p:cNvPr id="17" name="Rectangle: Rounded Corners 16">
            <a:extLst>
              <a:ext uri="{FF2B5EF4-FFF2-40B4-BE49-F238E27FC236}">
                <a16:creationId xmlns:a16="http://schemas.microsoft.com/office/drawing/2014/main" id="{359F99D8-BA10-3CE8-4C7D-77936FE87FF0}"/>
              </a:ext>
            </a:extLst>
          </p:cNvPr>
          <p:cNvSpPr/>
          <p:nvPr/>
        </p:nvSpPr>
        <p:spPr>
          <a:xfrm>
            <a:off x="311701" y="3517246"/>
            <a:ext cx="2396358" cy="1616294"/>
          </a:xfrm>
          <a:prstGeom prst="roundRect">
            <a:avLst>
              <a:gd name="adj" fmla="val 50000"/>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bg1">
                    <a:lumMod val="50000"/>
                  </a:schemeClr>
                </a:solidFill>
                <a:latin typeface="Footlight MT Light" panose="0204060206030A020304" pitchFamily="18" charset="0"/>
              </a:rPr>
              <a:t>Coal only generates 29% of its original value in energy. But wind power generates 1,164% of its original value!</a:t>
            </a:r>
            <a:endParaRPr lang="en-US" b="1" i="0" dirty="0">
              <a:solidFill>
                <a:schemeClr val="bg1">
                  <a:lumMod val="50000"/>
                </a:schemeClr>
              </a:solidFill>
              <a:effectLst/>
              <a:latin typeface="Footlight MT Light" panose="0204060206030A020304" pitchFamily="18" charset="0"/>
            </a:endParaRPr>
          </a:p>
        </p:txBody>
      </p:sp>
      <p:sp>
        <p:nvSpPr>
          <p:cNvPr id="19" name="Rectangle: Rounded Corners 18">
            <a:extLst>
              <a:ext uri="{FF2B5EF4-FFF2-40B4-BE49-F238E27FC236}">
                <a16:creationId xmlns:a16="http://schemas.microsoft.com/office/drawing/2014/main" id="{02FB8B04-0B68-C5C0-8771-5CFFE9A96931}"/>
              </a:ext>
            </a:extLst>
          </p:cNvPr>
          <p:cNvSpPr/>
          <p:nvPr/>
        </p:nvSpPr>
        <p:spPr>
          <a:xfrm>
            <a:off x="6669797" y="88512"/>
            <a:ext cx="2396358" cy="1459190"/>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lumMod val="50000"/>
                  </a:schemeClr>
                </a:solidFill>
                <a:latin typeface="Footlight MT Light" panose="0204060206030A020304" pitchFamily="18" charset="0"/>
              </a:rPr>
              <a:t>Costa Rica are already running on 100% renewable energy</a:t>
            </a:r>
          </a:p>
        </p:txBody>
      </p:sp>
      <p:sp>
        <p:nvSpPr>
          <p:cNvPr id="20" name="Rectangle: Rounded Corners 19">
            <a:extLst>
              <a:ext uri="{FF2B5EF4-FFF2-40B4-BE49-F238E27FC236}">
                <a16:creationId xmlns:a16="http://schemas.microsoft.com/office/drawing/2014/main" id="{006B9566-5AB2-6150-4DDC-8388BBCD7CDD}"/>
              </a:ext>
            </a:extLst>
          </p:cNvPr>
          <p:cNvSpPr/>
          <p:nvPr/>
        </p:nvSpPr>
        <p:spPr>
          <a:xfrm>
            <a:off x="6794938" y="1833477"/>
            <a:ext cx="2271217" cy="1459190"/>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b="1">
                <a:solidFill>
                  <a:schemeClr val="bg1">
                    <a:lumMod val="50000"/>
                  </a:schemeClr>
                </a:solidFill>
                <a:latin typeface="Footlight MT Light" panose="0204060206030A020304" pitchFamily="18" charset="0"/>
              </a:rPr>
              <a:t>Coal only generates 29% of its original value in energy. But wind power generates 1,164% of its original value!</a:t>
            </a:r>
            <a:endParaRPr lang="en-US" b="1" i="0" dirty="0">
              <a:solidFill>
                <a:schemeClr val="bg1">
                  <a:lumMod val="50000"/>
                </a:schemeClr>
              </a:solidFill>
              <a:effectLst/>
              <a:latin typeface="Footlight MT Light" panose="0204060206030A020304" pitchFamily="18" charset="0"/>
            </a:endParaRPr>
          </a:p>
        </p:txBody>
      </p:sp>
      <p:sp>
        <p:nvSpPr>
          <p:cNvPr id="21" name="Rectangle: Rounded Corners 20">
            <a:extLst>
              <a:ext uri="{FF2B5EF4-FFF2-40B4-BE49-F238E27FC236}">
                <a16:creationId xmlns:a16="http://schemas.microsoft.com/office/drawing/2014/main" id="{663B5EF0-D1DC-A149-395E-BB5B55E27231}"/>
              </a:ext>
            </a:extLst>
          </p:cNvPr>
          <p:cNvSpPr/>
          <p:nvPr/>
        </p:nvSpPr>
        <p:spPr>
          <a:xfrm>
            <a:off x="131380" y="88512"/>
            <a:ext cx="2396358" cy="1459190"/>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lumMod val="50000"/>
                  </a:schemeClr>
                </a:solidFill>
                <a:latin typeface="Footlight MT Light" panose="0204060206030A020304" pitchFamily="18" charset="0"/>
              </a:rPr>
              <a:t>An hours’ worth of sun power  is enough to meet the energy needs of the entire planet for a year</a:t>
            </a:r>
            <a:endParaRPr lang="en-US" b="1" i="0" dirty="0">
              <a:solidFill>
                <a:schemeClr val="bg1">
                  <a:lumMod val="50000"/>
                </a:schemeClr>
              </a:solidFill>
              <a:effectLst/>
              <a:latin typeface="Footlight MT Light" panose="0204060206030A020304" pitchFamily="18" charset="0"/>
            </a:endParaRPr>
          </a:p>
        </p:txBody>
      </p:sp>
      <p:sp>
        <p:nvSpPr>
          <p:cNvPr id="22" name="Rectangle: Rounded Corners 21">
            <a:extLst>
              <a:ext uri="{FF2B5EF4-FFF2-40B4-BE49-F238E27FC236}">
                <a16:creationId xmlns:a16="http://schemas.microsoft.com/office/drawing/2014/main" id="{20A0F5E8-3572-7B13-EF59-20425D5A84C6}"/>
              </a:ext>
            </a:extLst>
          </p:cNvPr>
          <p:cNvSpPr/>
          <p:nvPr/>
        </p:nvSpPr>
        <p:spPr>
          <a:xfrm>
            <a:off x="305929" y="3605758"/>
            <a:ext cx="2396358" cy="1459190"/>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a:solidFill>
                  <a:schemeClr val="bg1">
                    <a:lumMod val="50000"/>
                  </a:schemeClr>
                </a:solidFill>
                <a:latin typeface="Footlight MT Light" panose="0204060206030A020304" pitchFamily="18" charset="0"/>
              </a:rPr>
              <a:t>One wind turbine can power up to 1,500 homes for a year</a:t>
            </a:r>
            <a:endParaRPr lang="en-US" sz="1600" i="0" dirty="0">
              <a:solidFill>
                <a:schemeClr val="bg1">
                  <a:lumMod val="50000"/>
                </a:schemeClr>
              </a:solidFill>
              <a:effectLst/>
              <a:latin typeface="+mj-lt"/>
            </a:endParaRPr>
          </a:p>
        </p:txBody>
      </p:sp>
      <p:sp>
        <p:nvSpPr>
          <p:cNvPr id="23" name="Rectangle: Rounded Corners 22">
            <a:extLst>
              <a:ext uri="{FF2B5EF4-FFF2-40B4-BE49-F238E27FC236}">
                <a16:creationId xmlns:a16="http://schemas.microsoft.com/office/drawing/2014/main" id="{D9D92734-F713-3CA5-08F0-41161CB26B0C}"/>
              </a:ext>
            </a:extLst>
          </p:cNvPr>
          <p:cNvSpPr/>
          <p:nvPr/>
        </p:nvSpPr>
        <p:spPr>
          <a:xfrm>
            <a:off x="6561084" y="3541111"/>
            <a:ext cx="2396358" cy="1459190"/>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b="1" dirty="0">
                <a:solidFill>
                  <a:schemeClr val="bg1">
                    <a:lumMod val="50000"/>
                  </a:schemeClr>
                </a:solidFill>
                <a:latin typeface="Footlight MT Light" panose="0204060206030A020304" pitchFamily="18" charset="0"/>
              </a:rPr>
              <a:t>Wind energy is the largest source of renewable power in the UK</a:t>
            </a:r>
          </a:p>
        </p:txBody>
      </p:sp>
      <p:sp>
        <p:nvSpPr>
          <p:cNvPr id="24" name="Rectangle: Rounded Corners 23">
            <a:extLst>
              <a:ext uri="{FF2B5EF4-FFF2-40B4-BE49-F238E27FC236}">
                <a16:creationId xmlns:a16="http://schemas.microsoft.com/office/drawing/2014/main" id="{16041F12-1F6A-CCBD-73F9-2C24A851C715}"/>
              </a:ext>
            </a:extLst>
          </p:cNvPr>
          <p:cNvSpPr/>
          <p:nvPr/>
        </p:nvSpPr>
        <p:spPr>
          <a:xfrm>
            <a:off x="131380" y="1986481"/>
            <a:ext cx="2349062" cy="1259049"/>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lumMod val="50000"/>
                  </a:schemeClr>
                </a:solidFill>
                <a:latin typeface="Footlight MT Light" panose="0204060206030A020304" pitchFamily="18" charset="0"/>
              </a:rPr>
              <a:t>Renewable Energy Sources Generated 38% of the Global Electricity in 2021</a:t>
            </a: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745</TotalTime>
  <Words>844</Words>
  <Application>Microsoft Office PowerPoint</Application>
  <PresentationFormat>On-screen Show (16:9)</PresentationFormat>
  <Paragraphs>137</Paragraphs>
  <Slides>21</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Inter</vt:lpstr>
      <vt:lpstr>Oswald</vt:lpstr>
      <vt:lpstr>Footlight MT Light</vt:lpstr>
      <vt:lpstr>Average</vt:lpstr>
      <vt:lpstr>Wingdings</vt:lpstr>
      <vt:lpstr>Slate</vt:lpstr>
      <vt:lpstr>1_Slate</vt:lpstr>
      <vt:lpstr>Spain Energy Deficit Insights</vt:lpstr>
      <vt:lpstr>Team-Ni-Ke</vt:lpstr>
      <vt:lpstr>Introduction</vt:lpstr>
      <vt:lpstr>Understanding the problem</vt:lpstr>
      <vt:lpstr>Problem  Statement</vt:lpstr>
      <vt:lpstr>Exploratory Data Analysis</vt:lpstr>
      <vt:lpstr>Brief Review</vt:lpstr>
      <vt:lpstr>PowerPoint Presentation</vt:lpstr>
      <vt:lpstr>Fun facts</vt:lpstr>
      <vt:lpstr>PowerPoint Presentation</vt:lpstr>
      <vt:lpstr>PowerPoint Presentation</vt:lpstr>
      <vt:lpstr>Data Patterns</vt:lpstr>
      <vt:lpstr>PowerPoint Presentation</vt:lpstr>
      <vt:lpstr>PowerPoint Presentation</vt:lpstr>
      <vt:lpstr>PowerPoint Presentation</vt:lpstr>
      <vt:lpstr>PowerPoint Presentation</vt:lpstr>
      <vt:lpstr>Feature Engineering</vt:lpstr>
      <vt:lpstr>Proposed Models for Shortfall Predictions</vt:lpstr>
      <vt:lpstr>Table of accuracy</vt:lpstr>
      <vt:lpstr>Pro Con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Spain Energy Deficit</dc:title>
  <dc:creator>Joe</dc:creator>
  <cp:lastModifiedBy>Joe</cp:lastModifiedBy>
  <cp:revision>14</cp:revision>
  <dcterms:modified xsi:type="dcterms:W3CDTF">2022-05-26T09:57:44Z</dcterms:modified>
</cp:coreProperties>
</file>